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9"/>
  </p:notesMasterIdLst>
  <p:handoutMasterIdLst>
    <p:handoutMasterId r:id="rId90"/>
  </p:handoutMasterIdLst>
  <p:sldIdLst>
    <p:sldId id="653" r:id="rId2"/>
    <p:sldId id="654" r:id="rId3"/>
    <p:sldId id="655" r:id="rId4"/>
    <p:sldId id="697" r:id="rId5"/>
    <p:sldId id="669" r:id="rId6"/>
    <p:sldId id="656" r:id="rId7"/>
    <p:sldId id="658" r:id="rId8"/>
    <p:sldId id="659" r:id="rId9"/>
    <p:sldId id="661" r:id="rId10"/>
    <p:sldId id="662" r:id="rId11"/>
    <p:sldId id="670" r:id="rId12"/>
    <p:sldId id="668" r:id="rId13"/>
    <p:sldId id="698" r:id="rId14"/>
    <p:sldId id="256" r:id="rId15"/>
    <p:sldId id="671" r:id="rId16"/>
    <p:sldId id="672" r:id="rId17"/>
    <p:sldId id="673" r:id="rId18"/>
    <p:sldId id="674" r:id="rId19"/>
    <p:sldId id="676" r:id="rId20"/>
    <p:sldId id="677" r:id="rId21"/>
    <p:sldId id="717" r:id="rId22"/>
    <p:sldId id="678" r:id="rId23"/>
    <p:sldId id="680" r:id="rId24"/>
    <p:sldId id="681" r:id="rId25"/>
    <p:sldId id="695" r:id="rId26"/>
    <p:sldId id="682" r:id="rId27"/>
    <p:sldId id="683" r:id="rId28"/>
    <p:sldId id="718" r:id="rId29"/>
    <p:sldId id="684" r:id="rId30"/>
    <p:sldId id="685" r:id="rId31"/>
    <p:sldId id="696" r:id="rId32"/>
    <p:sldId id="686" r:id="rId33"/>
    <p:sldId id="707" r:id="rId34"/>
    <p:sldId id="705" r:id="rId35"/>
    <p:sldId id="688" r:id="rId36"/>
    <p:sldId id="689" r:id="rId37"/>
    <p:sldId id="690" r:id="rId38"/>
    <p:sldId id="691" r:id="rId39"/>
    <p:sldId id="692" r:id="rId40"/>
    <p:sldId id="693" r:id="rId41"/>
    <p:sldId id="708" r:id="rId42"/>
    <p:sldId id="709" r:id="rId43"/>
    <p:sldId id="694" r:id="rId44"/>
    <p:sldId id="713" r:id="rId45"/>
    <p:sldId id="714" r:id="rId46"/>
    <p:sldId id="715" r:id="rId47"/>
    <p:sldId id="716" r:id="rId48"/>
    <p:sldId id="703" r:id="rId49"/>
    <p:sldId id="320" r:id="rId50"/>
    <p:sldId id="321" r:id="rId51"/>
    <p:sldId id="322" r:id="rId52"/>
    <p:sldId id="303" r:id="rId53"/>
    <p:sldId id="323" r:id="rId54"/>
    <p:sldId id="710" r:id="rId55"/>
    <p:sldId id="337" r:id="rId56"/>
    <p:sldId id="338" r:id="rId57"/>
    <p:sldId id="340" r:id="rId58"/>
    <p:sldId id="343" r:id="rId59"/>
    <p:sldId id="347" r:id="rId60"/>
    <p:sldId id="348" r:id="rId61"/>
    <p:sldId id="349" r:id="rId62"/>
    <p:sldId id="361" r:id="rId63"/>
    <p:sldId id="362" r:id="rId64"/>
    <p:sldId id="363" r:id="rId65"/>
    <p:sldId id="364" r:id="rId66"/>
    <p:sldId id="365" r:id="rId67"/>
    <p:sldId id="711" r:id="rId68"/>
    <p:sldId id="712" r:id="rId69"/>
    <p:sldId id="346" r:id="rId70"/>
    <p:sldId id="342" r:id="rId71"/>
    <p:sldId id="353" r:id="rId72"/>
    <p:sldId id="354" r:id="rId73"/>
    <p:sldId id="288" r:id="rId74"/>
    <p:sldId id="355" r:id="rId75"/>
    <p:sldId id="289" r:id="rId76"/>
    <p:sldId id="290" r:id="rId77"/>
    <p:sldId id="291" r:id="rId78"/>
    <p:sldId id="293" r:id="rId79"/>
    <p:sldId id="358" r:id="rId80"/>
    <p:sldId id="704" r:id="rId81"/>
    <p:sldId id="359" r:id="rId82"/>
    <p:sldId id="360" r:id="rId83"/>
    <p:sldId id="719" r:id="rId84"/>
    <p:sldId id="369" r:id="rId85"/>
    <p:sldId id="356" r:id="rId86"/>
    <p:sldId id="652" r:id="rId87"/>
    <p:sldId id="304" r:id="rId88"/>
  </p:sldIdLst>
  <p:sldSz cx="9144000" cy="6858000" type="screen4x3"/>
  <p:notesSz cx="7099300" cy="10234613"/>
  <p:custDataLst>
    <p:tags r:id="rId91"/>
  </p:custDataLst>
  <p:defaultTextStyle>
    <a:defPPr>
      <a:defRPr lang="en-US"/>
    </a:defPPr>
    <a:lvl1pPr algn="ctr" rtl="0" fontAlgn="base">
      <a:spcBef>
        <a:spcPct val="0"/>
      </a:spcBef>
      <a:spcAft>
        <a:spcPct val="0"/>
      </a:spcAft>
      <a:defRPr sz="1200" kern="1200">
        <a:solidFill>
          <a:schemeClr val="tx2"/>
        </a:solidFill>
        <a:latin typeface="Tempus Sans ITC" pitchFamily="82" charset="0"/>
        <a:ea typeface="+mn-ea"/>
        <a:cs typeface="+mn-cs"/>
      </a:defRPr>
    </a:lvl1pPr>
    <a:lvl2pPr marL="457200" algn="ctr" rtl="0" fontAlgn="base">
      <a:spcBef>
        <a:spcPct val="0"/>
      </a:spcBef>
      <a:spcAft>
        <a:spcPct val="0"/>
      </a:spcAft>
      <a:defRPr sz="1200" kern="1200">
        <a:solidFill>
          <a:schemeClr val="tx2"/>
        </a:solidFill>
        <a:latin typeface="Tempus Sans ITC" pitchFamily="82" charset="0"/>
        <a:ea typeface="+mn-ea"/>
        <a:cs typeface="+mn-cs"/>
      </a:defRPr>
    </a:lvl2pPr>
    <a:lvl3pPr marL="914400" algn="ctr" rtl="0" fontAlgn="base">
      <a:spcBef>
        <a:spcPct val="0"/>
      </a:spcBef>
      <a:spcAft>
        <a:spcPct val="0"/>
      </a:spcAft>
      <a:defRPr sz="1200" kern="1200">
        <a:solidFill>
          <a:schemeClr val="tx2"/>
        </a:solidFill>
        <a:latin typeface="Tempus Sans ITC" pitchFamily="82" charset="0"/>
        <a:ea typeface="+mn-ea"/>
        <a:cs typeface="+mn-cs"/>
      </a:defRPr>
    </a:lvl3pPr>
    <a:lvl4pPr marL="1371600" algn="ctr" rtl="0" fontAlgn="base">
      <a:spcBef>
        <a:spcPct val="0"/>
      </a:spcBef>
      <a:spcAft>
        <a:spcPct val="0"/>
      </a:spcAft>
      <a:defRPr sz="1200" kern="1200">
        <a:solidFill>
          <a:schemeClr val="tx2"/>
        </a:solidFill>
        <a:latin typeface="Tempus Sans ITC" pitchFamily="82" charset="0"/>
        <a:ea typeface="+mn-ea"/>
        <a:cs typeface="+mn-cs"/>
      </a:defRPr>
    </a:lvl4pPr>
    <a:lvl5pPr marL="1828800" algn="ctr" rtl="0" fontAlgn="base">
      <a:spcBef>
        <a:spcPct val="0"/>
      </a:spcBef>
      <a:spcAft>
        <a:spcPct val="0"/>
      </a:spcAft>
      <a:defRPr sz="1200" kern="1200">
        <a:solidFill>
          <a:schemeClr val="tx2"/>
        </a:solidFill>
        <a:latin typeface="Tempus Sans ITC" pitchFamily="82" charset="0"/>
        <a:ea typeface="+mn-ea"/>
        <a:cs typeface="+mn-cs"/>
      </a:defRPr>
    </a:lvl5pPr>
    <a:lvl6pPr marL="2286000" algn="l" defTabSz="914400" rtl="0" eaLnBrk="1" latinLnBrk="0" hangingPunct="1">
      <a:defRPr sz="1200" kern="1200">
        <a:solidFill>
          <a:schemeClr val="tx2"/>
        </a:solidFill>
        <a:latin typeface="Tempus Sans ITC" pitchFamily="82" charset="0"/>
        <a:ea typeface="+mn-ea"/>
        <a:cs typeface="+mn-cs"/>
      </a:defRPr>
    </a:lvl6pPr>
    <a:lvl7pPr marL="2743200" algn="l" defTabSz="914400" rtl="0" eaLnBrk="1" latinLnBrk="0" hangingPunct="1">
      <a:defRPr sz="1200" kern="1200">
        <a:solidFill>
          <a:schemeClr val="tx2"/>
        </a:solidFill>
        <a:latin typeface="Tempus Sans ITC" pitchFamily="82" charset="0"/>
        <a:ea typeface="+mn-ea"/>
        <a:cs typeface="+mn-cs"/>
      </a:defRPr>
    </a:lvl7pPr>
    <a:lvl8pPr marL="3200400" algn="l" defTabSz="914400" rtl="0" eaLnBrk="1" latinLnBrk="0" hangingPunct="1">
      <a:defRPr sz="1200" kern="1200">
        <a:solidFill>
          <a:schemeClr val="tx2"/>
        </a:solidFill>
        <a:latin typeface="Tempus Sans ITC" pitchFamily="82" charset="0"/>
        <a:ea typeface="+mn-ea"/>
        <a:cs typeface="+mn-cs"/>
      </a:defRPr>
    </a:lvl8pPr>
    <a:lvl9pPr marL="3657600" algn="l" defTabSz="914400" rtl="0" eaLnBrk="1" latinLnBrk="0" hangingPunct="1">
      <a:defRPr sz="1200" kern="1200">
        <a:solidFill>
          <a:schemeClr val="tx2"/>
        </a:solidFill>
        <a:latin typeface="Tempus Sans ITC" pitchFamily="8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8DA0"/>
    <a:srgbClr val="7F7F7F"/>
    <a:srgbClr val="4C4C4C"/>
    <a:srgbClr val="66CCFF"/>
    <a:srgbClr val="FFFF66"/>
    <a:srgbClr val="FFCC66"/>
    <a:srgbClr val="FF8000"/>
    <a:srgbClr val="FF0000"/>
    <a:srgbClr val="00FF00"/>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68" autoAdjust="0"/>
    <p:restoredTop sz="85012" autoAdjust="0"/>
  </p:normalViewPr>
  <p:slideViewPr>
    <p:cSldViewPr>
      <p:cViewPr varScale="1">
        <p:scale>
          <a:sx n="180" d="100"/>
          <a:sy n="180" d="100"/>
        </p:scale>
        <p:origin x="2600" y="184"/>
      </p:cViewPr>
      <p:guideLst>
        <p:guide orient="horz" pos="2160"/>
        <p:guide pos="2880"/>
      </p:guideLst>
    </p:cSldViewPr>
  </p:slideViewPr>
  <p:outlineViewPr>
    <p:cViewPr>
      <p:scale>
        <a:sx n="33" d="100"/>
        <a:sy n="33" d="100"/>
      </p:scale>
      <p:origin x="0" y="27584"/>
    </p:cViewPr>
  </p:outlineViewPr>
  <p:notesTextViewPr>
    <p:cViewPr>
      <p:scale>
        <a:sx n="100" d="100"/>
        <a:sy n="100" d="100"/>
      </p:scale>
      <p:origin x="0" y="0"/>
    </p:cViewPr>
  </p:notesTextViewPr>
  <p:sorterViewPr>
    <p:cViewPr>
      <p:scale>
        <a:sx n="100" d="100"/>
        <a:sy n="100" d="100"/>
      </p:scale>
      <p:origin x="0" y="24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557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7335" tIns="48668" rIns="97335" bIns="48668" numCol="1" anchor="t" anchorCtr="0" compatLnSpc="1">
            <a:prstTxWarp prst="textNoShape">
              <a:avLst/>
            </a:prstTxWarp>
          </a:bodyPr>
          <a:lstStyle>
            <a:lvl1pPr algn="r" defTabSz="972546">
              <a:defRPr sz="1100">
                <a:solidFill>
                  <a:schemeClr val="tx1"/>
                </a:solidFill>
                <a:latin typeface="Arial" charset="0"/>
              </a:defRPr>
            </a:lvl1pPr>
          </a:lstStyle>
          <a:p>
            <a:endParaRPr lang="en-US"/>
          </a:p>
        </p:txBody>
      </p:sp>
      <p:sp>
        <p:nvSpPr>
          <p:cNvPr id="365572" name="Rectangle 4"/>
          <p:cNvSpPr>
            <a:spLocks noGrp="1" noChangeArrowheads="1"/>
          </p:cNvSpPr>
          <p:nvPr>
            <p:ph type="ftr" sz="quarter" idx="2"/>
          </p:nvPr>
        </p:nvSpPr>
        <p:spPr bwMode="auto">
          <a:xfrm>
            <a:off x="0"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l" defTabSz="972546">
              <a:defRPr sz="1100">
                <a:solidFill>
                  <a:schemeClr val="tx1"/>
                </a:solidFill>
                <a:latin typeface="Arial" charset="0"/>
              </a:defRPr>
            </a:lvl1pPr>
          </a:lstStyle>
          <a:p>
            <a:endParaRPr lang="en-US"/>
          </a:p>
        </p:txBody>
      </p:sp>
      <p:sp>
        <p:nvSpPr>
          <p:cNvPr id="36557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7335" tIns="48668" rIns="97335" bIns="48668" numCol="1" anchor="b" anchorCtr="0" compatLnSpc="1">
            <a:prstTxWarp prst="textNoShape">
              <a:avLst/>
            </a:prstTxWarp>
          </a:bodyPr>
          <a:lstStyle>
            <a:lvl1pPr algn="r" defTabSz="972546">
              <a:defRPr sz="1100">
                <a:solidFill>
                  <a:schemeClr val="tx1"/>
                </a:solidFill>
                <a:latin typeface="Arial" charset="0"/>
              </a:defRPr>
            </a:lvl1pPr>
          </a:lstStyle>
          <a:p>
            <a:fld id="{2D8CA0BC-0227-4EC0-BFD0-03DE60C18AD2}" type="slidenum">
              <a:rPr lang="en-US"/>
              <a:pPr/>
              <a:t>‹#›</a:t>
            </a:fld>
            <a:endParaRPr lang="en-US"/>
          </a:p>
        </p:txBody>
      </p:sp>
    </p:spTree>
    <p:extLst>
      <p:ext uri="{BB962C8B-B14F-4D97-AF65-F5344CB8AC3E}">
        <p14:creationId xmlns:p14="http://schemas.microsoft.com/office/powerpoint/2010/main" val="27097454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1"/>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1" name="Rectangle 3"/>
          <p:cNvSpPr>
            <a:spLocks noGrp="1" noChangeArrowheads="1"/>
          </p:cNvSpPr>
          <p:nvPr>
            <p:ph type="dt" idx="1"/>
          </p:nvPr>
        </p:nvSpPr>
        <p:spPr bwMode="auto">
          <a:xfrm>
            <a:off x="4021294" y="0"/>
            <a:ext cx="3076363" cy="512081"/>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lvl1pPr algn="r" defTabSz="986172">
              <a:defRPr sz="1100">
                <a:solidFill>
                  <a:schemeClr val="tx1"/>
                </a:solidFill>
                <a:latin typeface="Arial" charset="0"/>
              </a:defRPr>
            </a:lvl1pPr>
          </a:lstStyle>
          <a:p>
            <a:endParaRPr lang="en-US"/>
          </a:p>
        </p:txBody>
      </p:sp>
      <p:sp>
        <p:nvSpPr>
          <p:cNvPr id="258052" name="Rectangle 4"/>
          <p:cNvSpPr>
            <a:spLocks noGrp="1" noRot="1" noChangeAspect="1" noChangeArrowheads="1" noTextEdit="1"/>
          </p:cNvSpPr>
          <p:nvPr>
            <p:ph type="sldImg" idx="2"/>
          </p:nvPr>
        </p:nvSpPr>
        <p:spPr bwMode="auto">
          <a:xfrm>
            <a:off x="992188" y="766763"/>
            <a:ext cx="5119687" cy="3838575"/>
          </a:xfrm>
          <a:prstGeom prst="rect">
            <a:avLst/>
          </a:prstGeom>
          <a:noFill/>
          <a:ln w="9525">
            <a:solidFill>
              <a:srgbClr val="000000"/>
            </a:solidFill>
            <a:miter lim="800000"/>
            <a:headEnd/>
            <a:tailEnd/>
          </a:ln>
          <a:effectLst/>
        </p:spPr>
      </p:sp>
      <p:sp>
        <p:nvSpPr>
          <p:cNvPr id="258053" name="Rectangle 5"/>
          <p:cNvSpPr>
            <a:spLocks noGrp="1" noChangeArrowheads="1"/>
          </p:cNvSpPr>
          <p:nvPr>
            <p:ph type="body" sz="quarter" idx="3"/>
          </p:nvPr>
        </p:nvSpPr>
        <p:spPr bwMode="auto">
          <a:xfrm>
            <a:off x="711576" y="4862142"/>
            <a:ext cx="5676153" cy="4605227"/>
          </a:xfrm>
          <a:prstGeom prst="rect">
            <a:avLst/>
          </a:prstGeom>
          <a:noFill/>
          <a:ln w="9525">
            <a:noFill/>
            <a:miter lim="800000"/>
            <a:headEnd/>
            <a:tailEnd/>
          </a:ln>
          <a:effectLst/>
        </p:spPr>
        <p:txBody>
          <a:bodyPr vert="horz" wrap="square" lIns="98434" tIns="49217" rIns="98434" bIns="492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8054" name="Rectangle 6"/>
          <p:cNvSpPr>
            <a:spLocks noGrp="1" noChangeArrowheads="1"/>
          </p:cNvSpPr>
          <p:nvPr>
            <p:ph type="ftr" sz="quarter" idx="4"/>
          </p:nvPr>
        </p:nvSpPr>
        <p:spPr bwMode="auto">
          <a:xfrm>
            <a:off x="0"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l" defTabSz="986172">
              <a:defRPr sz="1100">
                <a:solidFill>
                  <a:schemeClr val="tx1"/>
                </a:solidFill>
                <a:latin typeface="Arial" charset="0"/>
              </a:defRPr>
            </a:lvl1pPr>
          </a:lstStyle>
          <a:p>
            <a:endParaRPr lang="en-US"/>
          </a:p>
        </p:txBody>
      </p:sp>
      <p:sp>
        <p:nvSpPr>
          <p:cNvPr id="258055" name="Rectangle 7"/>
          <p:cNvSpPr>
            <a:spLocks noGrp="1" noChangeArrowheads="1"/>
          </p:cNvSpPr>
          <p:nvPr>
            <p:ph type="sldNum" sz="quarter" idx="5"/>
          </p:nvPr>
        </p:nvSpPr>
        <p:spPr bwMode="auto">
          <a:xfrm>
            <a:off x="4021294" y="9720785"/>
            <a:ext cx="3076363" cy="512081"/>
          </a:xfrm>
          <a:prstGeom prst="rect">
            <a:avLst/>
          </a:prstGeom>
          <a:noFill/>
          <a:ln w="9525">
            <a:noFill/>
            <a:miter lim="800000"/>
            <a:headEnd/>
            <a:tailEnd/>
          </a:ln>
          <a:effectLst/>
        </p:spPr>
        <p:txBody>
          <a:bodyPr vert="horz" wrap="square" lIns="98434" tIns="49217" rIns="98434" bIns="49217" numCol="1" anchor="b" anchorCtr="0" compatLnSpc="1">
            <a:prstTxWarp prst="textNoShape">
              <a:avLst/>
            </a:prstTxWarp>
          </a:bodyPr>
          <a:lstStyle>
            <a:lvl1pPr algn="r" defTabSz="986172">
              <a:defRPr sz="1100">
                <a:solidFill>
                  <a:schemeClr val="tx1"/>
                </a:solidFill>
                <a:latin typeface="Arial" charset="0"/>
              </a:defRPr>
            </a:lvl1pPr>
          </a:lstStyle>
          <a:p>
            <a:fld id="{E6C47E0B-2958-48CC-BA4E-C350203CF107}" type="slidenum">
              <a:rPr lang="en-US"/>
              <a:pPr/>
              <a:t>‹#›</a:t>
            </a:fld>
            <a:endParaRPr lang="en-US"/>
          </a:p>
        </p:txBody>
      </p:sp>
    </p:spTree>
    <p:extLst>
      <p:ext uri="{BB962C8B-B14F-4D97-AF65-F5344CB8AC3E}">
        <p14:creationId xmlns:p14="http://schemas.microsoft.com/office/powerpoint/2010/main" val="70337626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1</a:t>
            </a:fld>
            <a:endParaRPr lang="en-US"/>
          </a:p>
        </p:txBody>
      </p:sp>
    </p:spTree>
    <p:extLst>
      <p:ext uri="{BB962C8B-B14F-4D97-AF65-F5344CB8AC3E}">
        <p14:creationId xmlns:p14="http://schemas.microsoft.com/office/powerpoint/2010/main" val="15609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this approach to document classification the idea of creating</a:t>
                </a:r>
                <a:r>
                  <a:rPr lang="en-US" baseline="0" dirty="0"/>
                  <a:t> word </a:t>
                </a:r>
                <a:r>
                  <a:rPr lang="en-US" baseline="0" dirty="0" err="1"/>
                  <a:t>embeddings</a:t>
                </a:r>
                <a:r>
                  <a:rPr lang="en-US" baseline="0" dirty="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applied, using stochastic gradient descent. Once the model is learnt, as with Naïve Bayes the class label with the highest probability to occur is chosen as prediction for the document class. If there is not enough training data, instead of learning the word vectors </a:t>
                </a:r>
                <a14:m>
                  <m:oMath xmlns:m="http://schemas.openxmlformats.org/officeDocument/2006/math">
                    <m:sSub>
                      <m:sSubPr>
                        <m:ctrlPr>
                          <a:rPr lang="fr-CH" b="0" i="1" smtClean="0">
                            <a:latin typeface="Cambria Math" panose="02040503050406030204" pitchFamily="18" charset="0"/>
                          </a:rPr>
                        </m:ctrlPr>
                      </m:sSubPr>
                      <m:e>
                        <m:r>
                          <a:rPr lang="fr-CH" b="0" i="1" smtClean="0">
                            <a:latin typeface="Cambria Math" charset="0"/>
                          </a:rPr>
                          <m:t>𝑣</m:t>
                        </m:r>
                      </m:e>
                      <m:sub>
                        <m:r>
                          <a:rPr lang="fr-CH" b="0" i="1" smtClean="0">
                            <a:latin typeface="Cambria Math" charset="0"/>
                          </a:rPr>
                          <m:t>𝑤</m:t>
                        </m:r>
                      </m:sub>
                    </m:sSub>
                  </m:oMath>
                </a14:m>
                <a:r>
                  <a:rPr lang="en-US" dirty="0"/>
                  <a:t> also</a:t>
                </a:r>
                <a:r>
                  <a:rPr lang="en-US" baseline="0" dirty="0"/>
                  <a:t> pre-trained vectors from other document collections can be used.</a:t>
                </a:r>
                <a:endParaRPr lang="en-US" dirty="0"/>
              </a:p>
            </p:txBody>
          </p:sp>
        </mc:Choice>
        <mc:Fallback xmlns="">
          <p:sp>
            <p:nvSpPr>
              <p:cNvPr id="3" name="Notes Placeholder 2"/>
              <p:cNvSpPr>
                <a:spLocks noGrp="1"/>
              </p:cNvSpPr>
              <p:nvPr>
                <p:ph type="body" idx="1"/>
              </p:nvPr>
            </p:nvSpPr>
            <p:spPr/>
            <p:txBody>
              <a:bodyPr/>
              <a:lstStyle/>
              <a:p>
                <a:r>
                  <a:rPr lang="en-US" dirty="0" smtClean="0"/>
                  <a:t>In this approach to document classification the idea of creating</a:t>
                </a:r>
                <a:r>
                  <a:rPr lang="en-US" baseline="0" dirty="0" smtClean="0"/>
                  <a:t> word </a:t>
                </a:r>
                <a:r>
                  <a:rPr lang="en-US" baseline="0" dirty="0" err="1" smtClean="0"/>
                  <a:t>embeddings</a:t>
                </a:r>
                <a:r>
                  <a:rPr lang="en-US" baseline="0" dirty="0" smtClean="0"/>
                  <a:t> is slightly modified. Instead of trying to predict the a word from its context, for document classification one tries to predict the class label from a text fragment, e.g. a paragraph. Technically speaking, the two problems are equivalent, as in both cases we try to predict some word from a set of words. Thus the same method for learning the word embedding can be </a:t>
                </a:r>
                <a:r>
                  <a:rPr lang="en-US" baseline="0" dirty="0" smtClean="0"/>
                  <a:t>applied, using stochastic gradient descent. </a:t>
                </a:r>
                <a:r>
                  <a:rPr lang="en-US" baseline="0" dirty="0" smtClean="0"/>
                  <a:t>Once the model is learnt, as with Naïve Bayes the class label with the highest probability to occur is chosen as prediction for the document </a:t>
                </a:r>
                <a:r>
                  <a:rPr lang="en-US" baseline="0" dirty="0" smtClean="0"/>
                  <a:t>class. If there is not enough training data, instead of learning the word vectors </a:t>
                </a:r>
                <a:r>
                  <a:rPr lang="fr-CH" b="0" i="0" smtClean="0">
                    <a:latin typeface="Cambria Math" charset="0"/>
                  </a:rPr>
                  <a:t>𝑣</a:t>
                </a:r>
                <a:r>
                  <a:rPr lang="fr-CH" b="0" i="0" smtClean="0">
                    <a:latin typeface="Cambria Math" charset="0"/>
                  </a:rPr>
                  <a:t>_</a:t>
                </a:r>
                <a:r>
                  <a:rPr lang="fr-CH" b="0" i="0" smtClean="0">
                    <a:latin typeface="Cambria Math" charset="0"/>
                  </a:rPr>
                  <a:t>𝑤</a:t>
                </a:r>
                <a:r>
                  <a:rPr lang="en-US" dirty="0" smtClean="0"/>
                  <a:t> also</a:t>
                </a:r>
                <a:r>
                  <a:rPr lang="en-US" baseline="0" dirty="0" smtClean="0"/>
                  <a:t> pre-trained vectors from other document collections can be used.</a:t>
                </a:r>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10</a:t>
            </a:fld>
            <a:endParaRPr lang="en-US"/>
          </a:p>
        </p:txBody>
      </p:sp>
    </p:spTree>
    <p:extLst>
      <p:ext uri="{BB962C8B-B14F-4D97-AF65-F5344CB8AC3E}">
        <p14:creationId xmlns:p14="http://schemas.microsoft.com/office/powerpoint/2010/main" val="111738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Fasttext</a:t>
            </a:r>
            <a:r>
              <a:rPr lang="en-US" dirty="0"/>
              <a:t> different variations of the approach,</a:t>
            </a:r>
            <a:r>
              <a:rPr lang="en-US" baseline="0" dirty="0"/>
              <a:t> using different feature sets have been explored, including the use of word phrases and character n-grams. One interesting implication of using character n-grams is that the classifier can even use feature vectors for unseen words, when they share a large number of n-grams in common with known words. The example illustrates that for example in French this can be indeed very useful.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11</a:t>
            </a:fld>
            <a:endParaRPr lang="en-US"/>
          </a:p>
        </p:txBody>
      </p:sp>
    </p:spTree>
    <p:extLst>
      <p:ext uri="{BB962C8B-B14F-4D97-AF65-F5344CB8AC3E}">
        <p14:creationId xmlns:p14="http://schemas.microsoft.com/office/powerpoint/2010/main" val="3186354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an area of high,</a:t>
            </a:r>
            <a:r>
              <a:rPr lang="en-US" baseline="0" dirty="0"/>
              <a:t> both because it is required in a growing number of application domains and because at the same time the classification methods are becoming increasingly powerful due to the availability of very large document corpuses and the growing computational power available. We have discussed only a few very well known methods. The tables show the findings of a literature review on different approaches to document classification, both in terms of algorithms used and of feature selection methods applied. </a:t>
            </a:r>
            <a:r>
              <a:rPr lang="en-US" baseline="0"/>
              <a:t>This gives a sense of the diversity of this field.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12</a:t>
            </a:fld>
            <a:endParaRPr lang="en-US"/>
          </a:p>
        </p:txBody>
      </p:sp>
    </p:spTree>
    <p:extLst>
      <p:ext uri="{BB962C8B-B14F-4D97-AF65-F5344CB8AC3E}">
        <p14:creationId xmlns:p14="http://schemas.microsoft.com/office/powerpoint/2010/main" val="115191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14</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202971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Recommender systems are widely used by many websites and applications to provide value</a:t>
            </a:r>
            <a:r>
              <a:rPr lang="en-US" baseline="0" dirty="0"/>
              <a:t> for the user and the provider.</a:t>
            </a:r>
          </a:p>
          <a:p>
            <a:endParaRPr lang="en-US" baseline="0" dirty="0"/>
          </a:p>
          <a:p>
            <a:r>
              <a:rPr lang="en-US" baseline="0" dirty="0"/>
              <a:t>For users recommender systems help, e.g. in the context of a product search,</a:t>
            </a:r>
          </a:p>
          <a:p>
            <a:r>
              <a:rPr lang="en-GB" sz="1200" b="0" i="0" u="none" strike="noStrike" kern="1200" baseline="0" dirty="0">
                <a:solidFill>
                  <a:schemeClr val="tx1"/>
                </a:solidFill>
                <a:latin typeface="Arial" charset="0"/>
                <a:ea typeface="+mn-ea"/>
                <a:cs typeface="+mn-cs"/>
              </a:rPr>
              <a:t>– find things that are interesting</a:t>
            </a:r>
          </a:p>
          <a:p>
            <a:r>
              <a:rPr lang="en-GB" sz="1200" b="0" i="0" u="none" strike="noStrike" kern="1200" baseline="0" dirty="0">
                <a:solidFill>
                  <a:schemeClr val="tx1"/>
                </a:solidFill>
                <a:latin typeface="Arial" charset="0"/>
                <a:ea typeface="+mn-ea"/>
                <a:cs typeface="+mn-cs"/>
              </a:rPr>
              <a:t>– narrow down the set of choices</a:t>
            </a:r>
          </a:p>
          <a:p>
            <a:r>
              <a:rPr lang="en-GB" sz="1200" b="0" i="0" u="none" strike="noStrike" kern="1200" baseline="0" dirty="0">
                <a:solidFill>
                  <a:schemeClr val="tx1"/>
                </a:solidFill>
                <a:latin typeface="Arial" charset="0"/>
                <a:ea typeface="+mn-ea"/>
                <a:cs typeface="+mn-cs"/>
              </a:rPr>
              <a:t>– help explore the space of options</a:t>
            </a:r>
          </a:p>
          <a:p>
            <a:r>
              <a:rPr lang="en-GB" sz="1200" b="0" i="0" u="none" strike="noStrike" kern="1200" baseline="0" dirty="0">
                <a:solidFill>
                  <a:schemeClr val="tx1"/>
                </a:solidFill>
                <a:latin typeface="Arial" charset="0"/>
                <a:ea typeface="+mn-ea"/>
                <a:cs typeface="+mn-cs"/>
              </a:rPr>
              <a:t>– Discover new things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For providers recommender systems help to</a:t>
            </a:r>
          </a:p>
          <a:p>
            <a:r>
              <a:rPr lang="en-GB" sz="1200" b="0" i="0" u="none" strike="noStrike" kern="1200" baseline="0" dirty="0">
                <a:solidFill>
                  <a:schemeClr val="tx1"/>
                </a:solidFill>
                <a:latin typeface="Arial" charset="0"/>
                <a:ea typeface="+mn-ea"/>
                <a:cs typeface="+mn-cs"/>
              </a:rPr>
              <a:t>– increase trust and customer loyalty with personalized services</a:t>
            </a:r>
          </a:p>
          <a:p>
            <a:r>
              <a:rPr lang="en-GB" sz="1200" b="0" i="0" u="none" strike="noStrike" kern="1200" baseline="0" dirty="0">
                <a:solidFill>
                  <a:schemeClr val="tx1"/>
                </a:solidFill>
                <a:latin typeface="Arial" charset="0"/>
                <a:ea typeface="+mn-ea"/>
                <a:cs typeface="+mn-cs"/>
              </a:rPr>
              <a:t>– increase sales, click rates, page views etc.</a:t>
            </a:r>
          </a:p>
          <a:p>
            <a:r>
              <a:rPr lang="en-GB" sz="1200" b="0" i="0" u="none" strike="noStrike" kern="1200" baseline="0" dirty="0">
                <a:solidFill>
                  <a:schemeClr val="tx1"/>
                </a:solidFill>
                <a:latin typeface="Arial" charset="0"/>
                <a:ea typeface="+mn-ea"/>
                <a:cs typeface="+mn-cs"/>
              </a:rPr>
              <a:t>– identify opportunities for promotion and persuasion</a:t>
            </a:r>
          </a:p>
          <a:p>
            <a:r>
              <a:rPr lang="en-GB" sz="1200" b="0" i="0" u="none" strike="noStrike" kern="1200" baseline="0" dirty="0">
                <a:solidFill>
                  <a:schemeClr val="tx1"/>
                </a:solidFill>
                <a:latin typeface="Arial" charset="0"/>
                <a:ea typeface="+mn-ea"/>
                <a:cs typeface="+mn-cs"/>
              </a:rPr>
              <a:t>– obtain more knowledge about customers</a:t>
            </a:r>
            <a:endParaRPr lang="en-US"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15</a:t>
            </a:fld>
            <a:endParaRPr lang="en-US"/>
          </a:p>
        </p:txBody>
      </p:sp>
    </p:spTree>
    <p:extLst>
      <p:ext uri="{BB962C8B-B14F-4D97-AF65-F5344CB8AC3E}">
        <p14:creationId xmlns:p14="http://schemas.microsoft.com/office/powerpoint/2010/main" val="303082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recommender systems</a:t>
            </a:r>
            <a:r>
              <a:rPr lang="en-GB" baseline="0" dirty="0"/>
              <a:t> identifies for a given user a set of items that are relevant to her. This can result in a ranking of the items (modelling a relevance function) or a classification.</a:t>
            </a:r>
          </a:p>
          <a:p>
            <a:r>
              <a:rPr lang="en-GB" baseline="0" dirty="0"/>
              <a:t>The user model typically includes data such as </a:t>
            </a:r>
            <a:r>
              <a:rPr lang="en-GB" sz="1200" b="0" i="0" u="none" strike="noStrike" kern="1200" baseline="0" dirty="0">
                <a:solidFill>
                  <a:schemeClr val="tx1"/>
                </a:solidFill>
                <a:latin typeface="Arial" charset="0"/>
                <a:ea typeface="+mn-ea"/>
                <a:cs typeface="+mn-cs"/>
              </a:rPr>
              <a:t>ratings, preferences, demographics and attributes that characterize the user The items can also be enriched with attributes about their content and characteristics, although it is not always necessary.</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16</a:t>
            </a:fld>
            <a:endParaRPr lang="en-US"/>
          </a:p>
        </p:txBody>
      </p:sp>
    </p:spTree>
    <p:extLst>
      <p:ext uri="{BB962C8B-B14F-4D97-AF65-F5344CB8AC3E}">
        <p14:creationId xmlns:p14="http://schemas.microsoft.com/office/powerpoint/2010/main" val="1479440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collaborative paradigm, the recommender system uses the user profile (and possibly other information about the specific context in which the user needs</a:t>
            </a:r>
            <a:r>
              <a:rPr lang="en-GB" baseline="0" noProof="0" dirty="0"/>
              <a:t> a recommendation) and the data provided by other users to return a recommendation list with the most relevant items and their scores, from the highest (i.e., most relevant) to the lowest (i.e., least relevant). It is called collaborative because all the user participates to the recommendation by providing ratings to the items that they viewed/purchased etc.</a:t>
            </a:r>
            <a:endParaRPr lang="en-GB" noProof="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17</a:t>
            </a:fld>
            <a:endParaRPr lang="en-US"/>
          </a:p>
        </p:txBody>
      </p:sp>
    </p:spTree>
    <p:extLst>
      <p:ext uri="{BB962C8B-B14F-4D97-AF65-F5344CB8AC3E}">
        <p14:creationId xmlns:p14="http://schemas.microsoft.com/office/powerpoint/2010/main" val="2551702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noProof="0" dirty="0"/>
              <a:t>In the content-based paradigm, the recommender system uses the profile of the items that the user rated in the past </a:t>
            </a:r>
            <a:r>
              <a:rPr lang="en-GB" baseline="0" noProof="0" dirty="0"/>
              <a:t>to return a recommendation list with the most relevant items and their scores, from the highest (i.e., most relevant) to the lowest (i.e., least relevant). It is called content-based because the items are not only objects, but they are defined by a set of attributes that summarize the content of the item.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noProof="0" dirty="0"/>
              <a:t>There are also other approaches, such as hybrid ones, which combine collaborative and content-based, or knowledge-based ones, which require domain knowledge engineering to model how certain item features meet the user needs.</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18</a:t>
            </a:fld>
            <a:endParaRPr lang="en-US"/>
          </a:p>
        </p:txBody>
      </p:sp>
    </p:spTree>
    <p:extLst>
      <p:ext uri="{BB962C8B-B14F-4D97-AF65-F5344CB8AC3E}">
        <p14:creationId xmlns:p14="http://schemas.microsoft.com/office/powerpoint/2010/main" val="557291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Collaborative recommender systems are based on collaborative filtering. In collaborative filtering, given a user and an item not yet rated by the user, the goal is to estimate the user rating for this item by looking at the ratings for the same item that were given in the past by similar users. Collaborative filtering requires a community of users that provide ratings and a way to assess user similarity. </a:t>
            </a:r>
          </a:p>
        </p:txBody>
      </p:sp>
      <p:sp>
        <p:nvSpPr>
          <p:cNvPr id="4" name="Slide Number Placeholder 3"/>
          <p:cNvSpPr>
            <a:spLocks noGrp="1"/>
          </p:cNvSpPr>
          <p:nvPr>
            <p:ph type="sldNum" sz="quarter" idx="10"/>
          </p:nvPr>
        </p:nvSpPr>
        <p:spPr/>
        <p:txBody>
          <a:bodyPr/>
          <a:lstStyle/>
          <a:p>
            <a:fld id="{E6C47E0B-2958-48CC-BA4E-C350203CF107}" type="slidenum">
              <a:rPr lang="en-US" smtClean="0"/>
              <a:pPr/>
              <a:t>19</a:t>
            </a:fld>
            <a:endParaRPr lang="en-US"/>
          </a:p>
        </p:txBody>
      </p:sp>
    </p:spTree>
    <p:extLst>
      <p:ext uri="{BB962C8B-B14F-4D97-AF65-F5344CB8AC3E}">
        <p14:creationId xmlns:p14="http://schemas.microsoft.com/office/powerpoint/2010/main" val="3756391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user-based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users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for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I provided by </a:t>
                </a:r>
                <a:r>
                  <a:rPr lang="fr-CH" sz="1200" i="0">
                    <a:latin typeface="Cambria Math" charset="0"/>
                    <a:ea typeface="Cambria Math" charset="0"/>
                    <a:cs typeface="Cambria Math" charset="0"/>
                  </a:rPr>
                  <a:t>𝑁</a:t>
                </a:r>
                <a:r>
                  <a:rPr lang="fr-CH" sz="1200" i="0">
                    <a:latin typeface="Cambria Math" panose="02040503050406030204" pitchFamily="18" charset="0"/>
                    <a:ea typeface="Cambria Math" charset="0"/>
                    <a:cs typeface="Cambria Math" charset="0"/>
                  </a:rPr>
                  <a:t>_</a:t>
                </a:r>
                <a:r>
                  <a:rPr lang="fr-CH" sz="1200" i="0">
                    <a:latin typeface="Cambria Math" charset="0"/>
                    <a:ea typeface="Cambria Math" charset="0"/>
                    <a:cs typeface="Cambria Math" charset="0"/>
                  </a:rPr>
                  <a:t>𝑈 (𝑥)</a:t>
                </a:r>
                <a:r>
                  <a:rPr lang="en-GB" sz="1200" i="1" dirty="0">
                    <a:solidFill>
                      <a:srgbClr val="000000"/>
                    </a:solidFill>
                  </a:rPr>
                  <a:t> </a:t>
                </a:r>
                <a:endParaRPr lang="en-GB" sz="1200" b="0" i="0" u="none" strike="noStrike" kern="1200" baseline="-25000" dirty="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20</a:t>
            </a:fld>
            <a:endParaRPr lang="en-US"/>
          </a:p>
        </p:txBody>
      </p:sp>
    </p:spTree>
    <p:extLst>
      <p:ext uri="{BB962C8B-B14F-4D97-AF65-F5344CB8AC3E}">
        <p14:creationId xmlns:p14="http://schemas.microsoft.com/office/powerpoint/2010/main" val="302484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classification is a special case of classification where the objects</a:t>
            </a:r>
            <a:r>
              <a:rPr lang="en-US" baseline="0" dirty="0"/>
              <a:t> to be classified are (unstructured documents). This task has huge importance in many application areas, such as spam filtering, sentiment analysis, document filtering etc. and has therefore been studied as a specific classification problem in very much detail. </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53874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A widely used similarity measure is the Pearson correlation coefficient,</a:t>
            </a:r>
            <a:r>
              <a:rPr lang="en-GB" sz="1200" baseline="0" dirty="0">
                <a:solidFill>
                  <a:srgbClr val="000000"/>
                </a:solidFill>
              </a:rPr>
              <a:t> which returns a value between -1 and 1. </a:t>
            </a:r>
            <a:r>
              <a:rPr lang="en-GB" sz="1200" dirty="0">
                <a:solidFill>
                  <a:srgbClr val="000000"/>
                </a:solidFill>
              </a:rPr>
              <a:t>The cosine similarity considers</a:t>
            </a:r>
            <a:r>
              <a:rPr lang="en-GB" sz="1200" baseline="0" dirty="0">
                <a:solidFill>
                  <a:srgbClr val="000000"/>
                </a:solidFill>
              </a:rPr>
              <a:t> the users x and y as two N-dimensional vectors. Computing similarity follows exactly the same principles as for document similarity in vector space retrieval. If the angle between the two vectors is 0, thus the users are identical, and the cosine similarity returns 1. The greater the angle, the less similar the two users are. Assuming that all ratings are positive, the maximum angle is π/2, thus the minimum similarity is cos(π/2)=0.</a:t>
            </a:r>
            <a:endParaRPr lang="en-GB"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22</a:t>
            </a:fld>
            <a:endParaRPr lang="en-US"/>
          </a:p>
        </p:txBody>
      </p:sp>
    </p:spTree>
    <p:extLst>
      <p:ext uri="{BB962C8B-B14F-4D97-AF65-F5344CB8AC3E}">
        <p14:creationId xmlns:p14="http://schemas.microsoft.com/office/powerpoint/2010/main" val="242924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This is an example of similarity</a:t>
            </a:r>
            <a:r>
              <a:rPr lang="en-GB" baseline="0" dirty="0"/>
              <a:t> computed using the two metrics. It is possible to see how the users are not ranked in the same way. For example, the most similar user to user U is User 1, if the Pearson correlation coefficient is used, or User 2, if the cosine similarity is used. Also User 4 is not that different from U using the cosine similarity, although he seems to have quite opposite tastes.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baseline="0" dirty="0"/>
              <a:t>One drawback of Pearson correlation coefficient is that it is not computable, if the variance of one of the user ratings is 0 (e.g., a user with ratings 1 1 1 1). However, in general, the correlation coefficient works well in general domains, particularly compared to the cosine similarity. One problem of cosine similarity is that it does not consider the absolute values of the ratings but only their relative distribution. This is appropriate when assessing the similarity of documents in information retrieval, since the absolute length of a document should not affect the similarity. However this does not work well with ratings. For example, two users with ratings 5 5 5 5 and 1 1 1 1 for item 1 to 4 have a cosine similarity of 1, since the vectors are parallel (albeit they have different magnitude). However, the users are not really similar, as the first likes everything while the second likes nothing.</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23</a:t>
            </a:fld>
            <a:endParaRPr lang="en-US"/>
          </a:p>
        </p:txBody>
      </p:sp>
    </p:spTree>
    <p:extLst>
      <p:ext uri="{BB962C8B-B14F-4D97-AF65-F5344CB8AC3E}">
        <p14:creationId xmlns:p14="http://schemas.microsoft.com/office/powerpoint/2010/main" val="188164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calculates whether the neighbours' ratings for the unseen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are higher or lower than their average. We can consider this term as the bias of the user </a:t>
            </a:r>
            <a:r>
              <a:rPr lang="en-GB" sz="1200" b="0" i="1" u="none" strike="noStrike" kern="1200" baseline="0" dirty="0">
                <a:solidFill>
                  <a:schemeClr val="tx1"/>
                </a:solidFill>
                <a:latin typeface="Arial" charset="0"/>
                <a:ea typeface="+mn-ea"/>
                <a:cs typeface="+mn-cs"/>
              </a:rPr>
              <a:t>y</a:t>
            </a:r>
            <a:r>
              <a:rPr lang="en-GB" sz="1200" b="0" i="0" u="none" strike="noStrike" kern="1200" baseline="0" dirty="0">
                <a:solidFill>
                  <a:schemeClr val="tx1"/>
                </a:solidFill>
                <a:latin typeface="Arial" charset="0"/>
                <a:ea typeface="+mn-ea"/>
                <a:cs typeface="+mn-cs"/>
              </a:rPr>
              <a:t> </a:t>
            </a:r>
            <a:r>
              <a:rPr lang="en-GB" sz="1200" b="0" i="0" u="none" strike="noStrike" kern="1200" baseline="0" dirty="0" err="1">
                <a:solidFill>
                  <a:schemeClr val="tx1"/>
                </a:solidFill>
                <a:latin typeface="Arial" charset="0"/>
                <a:ea typeface="+mn-ea"/>
                <a:cs typeface="+mn-cs"/>
              </a:rPr>
              <a:t>w.r.t</a:t>
            </a:r>
            <a:r>
              <a:rPr lang="en-GB" sz="1200" b="0" i="0" u="none" strike="noStrike" kern="1200" baseline="0" dirty="0">
                <a:solidFill>
                  <a:schemeClr val="tx1"/>
                </a:solidFill>
                <a:latin typeface="Arial" charset="0"/>
                <a:ea typeface="+mn-ea"/>
                <a:cs typeface="+mn-cs"/>
              </a:rPr>
              <a:t>. item </a:t>
            </a:r>
            <a:r>
              <a:rPr lang="en-GB" sz="1200" b="0" i="1" u="none" strike="noStrike" kern="1200" baseline="0" dirty="0">
                <a:solidFill>
                  <a:schemeClr val="tx1"/>
                </a:solidFill>
                <a:latin typeface="Arial" charset="0"/>
                <a:ea typeface="+mn-ea"/>
                <a:cs typeface="+mn-cs"/>
              </a:rPr>
              <a:t>a</a:t>
            </a:r>
            <a:r>
              <a:rPr lang="en-GB" sz="1200" b="0" i="0" u="none" strike="noStrike" kern="1200" baseline="0" dirty="0">
                <a:solidFill>
                  <a:schemeClr val="tx1"/>
                </a:solidFill>
                <a:latin typeface="Arial" charset="0"/>
                <a:ea typeface="+mn-ea"/>
                <a:cs typeface="+mn-cs"/>
              </a:rPr>
              <a:t>.  Then the function combines the rating bias using the similarity as a weight, so that the most similar neighbours will have more importance. Then the aggregated neighbours' bias is added/subtracted from user’s </a:t>
            </a:r>
            <a:r>
              <a:rPr lang="en-GB" sz="1200" b="0" i="1" u="none" strike="noStrike" kern="1200" baseline="0" dirty="0">
                <a:solidFill>
                  <a:schemeClr val="tx1"/>
                </a:solidFill>
                <a:latin typeface="Arial" charset="0"/>
                <a:ea typeface="+mn-ea"/>
                <a:cs typeface="+mn-cs"/>
              </a:rPr>
              <a:t>x</a:t>
            </a:r>
            <a:r>
              <a:rPr lang="en-GB" sz="1200" b="0" i="0" u="none" strike="noStrike" kern="1200" baseline="0" dirty="0">
                <a:solidFill>
                  <a:schemeClr val="tx1"/>
                </a:solidFill>
                <a:latin typeface="Arial" charset="0"/>
                <a:ea typeface="+mn-ea"/>
                <a:cs typeface="+mn-cs"/>
              </a:rPr>
              <a:t> average rating.</a:t>
            </a: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24</a:t>
            </a:fld>
            <a:endParaRPr lang="en-US"/>
          </a:p>
        </p:txBody>
      </p:sp>
    </p:spTree>
    <p:extLst>
      <p:ext uri="{BB962C8B-B14F-4D97-AF65-F5344CB8AC3E}">
        <p14:creationId xmlns:p14="http://schemas.microsoft.com/office/powerpoint/2010/main" val="527482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 typical problem of user-based collaborative filtering is the cold-start problem, that is, the recommendation for a new user that did not rate anything yet or for an item that was never rated. Also, user-based collaborative filtering is problematic when there are millions of users and/or items (Amazon, Netflix). For example, for each user the most similar users have to be found (nearest neighbours) from a large set of users. With large numbers of users, it becomes hard to find common ratings between users, due to the high dispersion of data.</a:t>
            </a:r>
          </a:p>
          <a:p>
            <a:endParaRPr lang="en-GB"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26</a:t>
            </a:fld>
            <a:endParaRPr lang="en-US"/>
          </a:p>
        </p:txBody>
      </p:sp>
    </p:spTree>
    <p:extLst>
      <p:ext uri="{BB962C8B-B14F-4D97-AF65-F5344CB8AC3E}">
        <p14:creationId xmlns:p14="http://schemas.microsoft.com/office/powerpoint/2010/main" val="270138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item-based collaborative filtering needs to define</a:t>
            </a:r>
          </a:p>
          <a:p>
            <a:pPr marL="228600" indent="-228600">
              <a:buAutoNum type="arabicPlain"/>
            </a:pPr>
            <a:r>
              <a:rPr lang="en-GB" sz="1200" b="0" i="0" u="none" strike="noStrike" kern="1200" baseline="0" dirty="0">
                <a:solidFill>
                  <a:schemeClr val="tx1"/>
                </a:solidFill>
                <a:latin typeface="Arial" charset="0"/>
                <a:ea typeface="+mn-ea"/>
                <a:cs typeface="+mn-cs"/>
              </a:rPr>
              <a:t>A metric to compute similarity between items</a:t>
            </a:r>
          </a:p>
          <a:p>
            <a:pPr marL="228600" indent="-228600">
              <a:buAutoNum type="arabicPlain"/>
            </a:pPr>
            <a:r>
              <a:rPr lang="en-GB" sz="1200" b="0" i="0" u="none" strike="noStrike" kern="1200" baseline="0" dirty="0">
                <a:solidFill>
                  <a:schemeClr val="tx1"/>
                </a:solidFill>
                <a:latin typeface="Arial" charset="0"/>
                <a:ea typeface="+mn-ea"/>
                <a:cs typeface="+mn-cs"/>
              </a:rPr>
              <a:t>The number of neighbours considered in N</a:t>
            </a:r>
            <a:r>
              <a:rPr lang="en-GB" sz="1200" b="0" i="0" u="none" strike="noStrike" kern="1200" baseline="-25000" dirty="0">
                <a:solidFill>
                  <a:schemeClr val="tx1"/>
                </a:solidFill>
                <a:latin typeface="Arial" charset="0"/>
                <a:ea typeface="+mn-ea"/>
                <a:cs typeface="+mn-cs"/>
              </a:rPr>
              <a:t>I</a:t>
            </a:r>
            <a:endParaRPr lang="en-GB" sz="1200" b="0" i="0" u="none" strike="noStrike" kern="1200" baseline="0" dirty="0">
              <a:solidFill>
                <a:schemeClr val="tx1"/>
              </a:solidFill>
              <a:latin typeface="Arial" charset="0"/>
              <a:ea typeface="+mn-ea"/>
              <a:cs typeface="+mn-cs"/>
            </a:endParaRPr>
          </a:p>
          <a:p>
            <a:pPr marL="228600" indent="-228600">
              <a:buAutoNum type="arabicPlain"/>
            </a:pPr>
            <a:r>
              <a:rPr lang="en-GB" sz="1200" b="0" i="0" u="none" strike="noStrike" kern="1200" baseline="0" dirty="0">
                <a:solidFill>
                  <a:schemeClr val="tx1"/>
                </a:solidFill>
                <a:latin typeface="Arial" charset="0"/>
                <a:ea typeface="+mn-ea"/>
                <a:cs typeface="+mn-cs"/>
              </a:rPr>
              <a:t>A way to aggregate the ratings of the items in N</a:t>
            </a:r>
            <a:r>
              <a:rPr lang="en-GB" sz="1200" b="0" i="0" u="none" strike="noStrike" kern="1200" baseline="-25000" dirty="0">
                <a:solidFill>
                  <a:schemeClr val="tx1"/>
                </a:solidFill>
                <a:latin typeface="Arial" charset="0"/>
                <a:ea typeface="+mn-ea"/>
                <a:cs typeface="+mn-cs"/>
              </a:rPr>
              <a:t>I</a:t>
            </a:r>
          </a:p>
        </p:txBody>
      </p:sp>
      <p:sp>
        <p:nvSpPr>
          <p:cNvPr id="4" name="Slide Number Placeholder 3"/>
          <p:cNvSpPr>
            <a:spLocks noGrp="1"/>
          </p:cNvSpPr>
          <p:nvPr>
            <p:ph type="sldNum" sz="quarter" idx="10"/>
          </p:nvPr>
        </p:nvSpPr>
        <p:spPr/>
        <p:txBody>
          <a:bodyPr/>
          <a:lstStyle/>
          <a:p>
            <a:fld id="{E6C47E0B-2958-48CC-BA4E-C350203CF107}" type="slidenum">
              <a:rPr lang="en-US" smtClean="0"/>
              <a:pPr/>
              <a:t>27</a:t>
            </a:fld>
            <a:endParaRPr lang="en-US"/>
          </a:p>
        </p:txBody>
      </p:sp>
    </p:spTree>
    <p:extLst>
      <p:ext uri="{BB962C8B-B14F-4D97-AF65-F5344CB8AC3E}">
        <p14:creationId xmlns:p14="http://schemas.microsoft.com/office/powerpoint/2010/main" val="84018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dirty="0"/>
              <a:t>The attributes</a:t>
            </a:r>
            <a:r>
              <a:rPr lang="en-GB" baseline="0" dirty="0"/>
              <a:t> that define an item are the ratings of the users different than U. The similarity can be computed with the same functions explained before, correlation coefficient or cosine similarity. In this example, similarity is computed with the correlation coefficient, and it is possible to see how item 1 and 4 are the most similar to item 5. Thus, aggregating the ratings of these items given by user U is an estimate of the rating of user U for item 5.</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29</a:t>
            </a:fld>
            <a:endParaRPr lang="en-US"/>
          </a:p>
        </p:txBody>
      </p:sp>
    </p:spTree>
    <p:extLst>
      <p:ext uri="{BB962C8B-B14F-4D97-AF65-F5344CB8AC3E}">
        <p14:creationId xmlns:p14="http://schemas.microsoft.com/office/powerpoint/2010/main" val="3154808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aggregation function computes the prediction of an item a for a user x by computing the sum of the ratings given by the user on the items similar to a. Each rating is weighted by the corresponding similarity sim(</a:t>
            </a:r>
            <a:r>
              <a:rPr lang="en-GB" sz="1200" b="0" i="0" u="none" strike="noStrike" kern="1200" baseline="0" dirty="0" err="1">
                <a:solidFill>
                  <a:schemeClr val="tx1"/>
                </a:solidFill>
                <a:latin typeface="Arial" charset="0"/>
                <a:ea typeface="+mn-ea"/>
                <a:cs typeface="+mn-cs"/>
              </a:rPr>
              <a:t>a,b</a:t>
            </a:r>
            <a:r>
              <a:rPr lang="en-GB" sz="1200" b="0" i="0" u="none" strike="noStrike" kern="1200" baseline="0" dirty="0">
                <a:solidFill>
                  <a:schemeClr val="tx1"/>
                </a:solidFill>
                <a:latin typeface="Arial" charset="0"/>
                <a:ea typeface="+mn-ea"/>
                <a:cs typeface="+mn-cs"/>
              </a:rPr>
              <a:t>) between items a and b.</a:t>
            </a:r>
          </a:p>
          <a:p>
            <a:endParaRPr lang="en-GB" sz="1200" b="0" i="0" u="none" strike="noStrike" kern="1200" baseline="0" dirty="0">
              <a:solidFill>
                <a:schemeClr val="tx1"/>
              </a:solidFill>
              <a:latin typeface="Arial"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30</a:t>
            </a:fld>
            <a:endParaRPr lang="en-US"/>
          </a:p>
        </p:txBody>
      </p:sp>
    </p:spTree>
    <p:extLst>
      <p:ext uri="{BB962C8B-B14F-4D97-AF65-F5344CB8AC3E}">
        <p14:creationId xmlns:p14="http://schemas.microsoft.com/office/powerpoint/2010/main" val="254698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Although item-based collaborative filtering does not solve the cold-start problem, it is usually more suited to tackle big datasets. 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𝐼</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𝑎</m:t>
                    </m:r>
                    <m:r>
                      <a:rPr lang="fr-CH" sz="1200" i="1">
                        <a:latin typeface="Cambria Math" charset="0"/>
                        <a:ea typeface="Cambria Math" charset="0"/>
                        <a:cs typeface="Cambria Math" charset="0"/>
                      </a:rPr>
                      <m:t>)</m:t>
                    </m:r>
                  </m:oMath>
                </a14:m>
                <a:r>
                  <a:rPr lang="en-GB" sz="1200" dirty="0">
                    <a:solidFill>
                      <a:srgbClr val="000000"/>
                    </a:solidFill>
                  </a:rPr>
                  <a:t> </a:t>
                </a:r>
                <a:r>
                  <a:rPr lang="en-GB" sz="1200" b="0" i="0" u="none" strike="noStrike" kern="1200" baseline="0" dirty="0">
                    <a:solidFill>
                      <a:schemeClr val="tx1"/>
                    </a:solidFill>
                    <a:latin typeface="Arial" charset="0"/>
                    <a:ea typeface="+mn-ea"/>
                    <a:cs typeface="+mn-cs"/>
                  </a:rPr>
                  <a:t> is composed of the other items rated by user x (e.g., tens of DVDs bought on Amazon), while </a:t>
                </a:r>
                <a14:m>
                  <m:oMath xmlns:m="http://schemas.openxmlformats.org/officeDocument/2006/math">
                    <m:sSub>
                      <m:sSubPr>
                        <m:ctrlPr>
                          <a:rPr lang="fr-CH" sz="1200" i="1" smtClean="0">
                            <a:latin typeface="Cambria Math" panose="02040503050406030204" pitchFamily="18" charset="0"/>
                            <a:ea typeface="Cambria Math" charset="0"/>
                            <a:cs typeface="Cambria Math" charset="0"/>
                          </a:rPr>
                        </m:ctrlPr>
                      </m:sSubPr>
                      <m:e>
                        <m:r>
                          <a:rPr lang="fr-CH" sz="1200" i="1">
                            <a:latin typeface="Cambria Math" charset="0"/>
                            <a:ea typeface="Cambria Math" charset="0"/>
                            <a:cs typeface="Cambria Math" charset="0"/>
                          </a:rPr>
                          <m:t>𝑁</m:t>
                        </m:r>
                      </m:e>
                      <m:sub>
                        <m:r>
                          <a:rPr lang="fr-CH" sz="1200" i="1">
                            <a:latin typeface="Cambria Math" charset="0"/>
                            <a:ea typeface="Cambria Math" charset="0"/>
                            <a:cs typeface="Cambria Math" charset="0"/>
                          </a:rPr>
                          <m:t>𝑈</m:t>
                        </m:r>
                      </m:sub>
                    </m:sSub>
                    <m:r>
                      <m:rPr>
                        <m:brk m:alnAt="7"/>
                      </m:rPr>
                      <a:rPr lang="fr-CH" sz="1200" i="1">
                        <a:latin typeface="Cambria Math" charset="0"/>
                        <a:ea typeface="Cambria Math" charset="0"/>
                        <a:cs typeface="Cambria Math" charset="0"/>
                      </a:rPr>
                      <m:t>(</m:t>
                    </m:r>
                    <m:r>
                      <a:rPr lang="fr-CH" sz="1200" i="1">
                        <a:latin typeface="Cambria Math" charset="0"/>
                        <a:ea typeface="Cambria Math" charset="0"/>
                        <a:cs typeface="Cambria Math" charset="0"/>
                      </a:rPr>
                      <m:t>𝑥</m:t>
                    </m:r>
                    <m:r>
                      <a:rPr lang="fr-CH" sz="1200" i="1">
                        <a:latin typeface="Cambria Math" charset="0"/>
                        <a:ea typeface="Cambria Math" charset="0"/>
                        <a:cs typeface="Cambria Math" charset="0"/>
                      </a:rPr>
                      <m:t>)</m:t>
                    </m:r>
                  </m:oMath>
                </a14:m>
                <a:r>
                  <a:rPr lang="en-GB" sz="1200" b="0" i="0" u="none" strike="noStrike" kern="1200" baseline="0" dirty="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a:p>
                <a:endParaRPr lang="en-GB" sz="1200" b="0" i="0" u="none" strike="noStrike" kern="1200" baseline="0" dirty="0">
                  <a:solidFill>
                    <a:schemeClr val="tx1"/>
                  </a:solidFill>
                  <a:latin typeface="Arial" charset="0"/>
                  <a:ea typeface="+mn-ea"/>
                  <a:cs typeface="+mn-cs"/>
                </a:endParaRPr>
              </a:p>
            </p:txBody>
          </p:sp>
        </mc:Choice>
        <mc:Fallback xmlns="">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Arial" charset="0"/>
                    <a:ea typeface="+mn-ea"/>
                    <a:cs typeface="+mn-cs"/>
                  </a:rPr>
                  <a:t>Although item-based collaborative filtering does not solve the scalability problem, it is usually more suited to tackle big </a:t>
                </a:r>
                <a:r>
                  <a:rPr lang="en-GB" sz="1200" b="0" i="0" u="none" strike="noStrike" kern="1200" baseline="0" dirty="0" smtClean="0">
                    <a:solidFill>
                      <a:schemeClr val="tx1"/>
                    </a:solidFill>
                    <a:latin typeface="Arial" charset="0"/>
                    <a:ea typeface="+mn-ea"/>
                    <a:cs typeface="+mn-cs"/>
                  </a:rPr>
                  <a:t>datasets. </a:t>
                </a:r>
                <a:r>
                  <a:rPr lang="en-GB" sz="1200" b="0" i="0" u="none" strike="noStrike" kern="1200" baseline="0" dirty="0" smtClean="0">
                    <a:solidFill>
                      <a:schemeClr val="tx1"/>
                    </a:solidFill>
                    <a:latin typeface="Arial" charset="0"/>
                    <a:ea typeface="+mn-ea"/>
                    <a:cs typeface="+mn-cs"/>
                  </a:rPr>
                  <a:t>In fact, the item similarities can be computed in advance, given that the items are more stable than the users (in general, new items appear at a slower pace than new users). Furthermore, the size of the neighbourhood of a given item a is in general smaller than the neighbourhood of a user x, because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𝐼 (𝑎)</a:t>
                </a:r>
                <a:r>
                  <a:rPr lang="en-GB" sz="1200" dirty="0">
                    <a:solidFill>
                      <a:srgbClr val="000000"/>
                    </a:solidFill>
                  </a:rPr>
                  <a:t> </a:t>
                </a:r>
                <a:r>
                  <a:rPr lang="en-GB" sz="1200" b="0" i="0" u="none" strike="noStrike" kern="1200" baseline="0" dirty="0" smtClean="0">
                    <a:solidFill>
                      <a:schemeClr val="tx1"/>
                    </a:solidFill>
                    <a:latin typeface="Arial" charset="0"/>
                    <a:ea typeface="+mn-ea"/>
                    <a:cs typeface="+mn-cs"/>
                  </a:rPr>
                  <a:t> is composed </a:t>
                </a:r>
                <a:r>
                  <a:rPr lang="en-GB" sz="1200" b="0" i="0" u="none" strike="noStrike" kern="1200" baseline="0" dirty="0" smtClean="0">
                    <a:solidFill>
                      <a:schemeClr val="tx1"/>
                    </a:solidFill>
                    <a:latin typeface="Arial" charset="0"/>
                    <a:ea typeface="+mn-ea"/>
                    <a:cs typeface="+mn-cs"/>
                  </a:rPr>
                  <a:t>of the </a:t>
                </a:r>
                <a:r>
                  <a:rPr lang="en-GB" sz="1200" b="0" i="0" u="none" strike="noStrike" kern="1200" baseline="0" dirty="0" smtClean="0">
                    <a:solidFill>
                      <a:schemeClr val="tx1"/>
                    </a:solidFill>
                    <a:latin typeface="Arial" charset="0"/>
                    <a:ea typeface="+mn-ea"/>
                    <a:cs typeface="+mn-cs"/>
                  </a:rPr>
                  <a:t>other items rated by user x (e.g., tens of DVDs bought on Amazon), while </a:t>
                </a:r>
                <a:r>
                  <a:rPr lang="fr-CH" sz="1200" i="0">
                    <a:latin typeface="Cambria Math" charset="0"/>
                    <a:ea typeface="Cambria Math" charset="0"/>
                    <a:cs typeface="Cambria Math" charset="0"/>
                  </a:rPr>
                  <a:t>𝑁</a:t>
                </a:r>
                <a:r>
                  <a:rPr lang="fr-CH" sz="1200" i="0" smtClean="0">
                    <a:latin typeface="Cambria Math" charset="0"/>
                    <a:ea typeface="Cambria Math" charset="0"/>
                    <a:cs typeface="Cambria Math" charset="0"/>
                  </a:rPr>
                  <a:t>_</a:t>
                </a:r>
                <a:r>
                  <a:rPr lang="fr-CH" sz="1200" i="0">
                    <a:latin typeface="Cambria Math" charset="0"/>
                    <a:ea typeface="Cambria Math" charset="0"/>
                    <a:cs typeface="Cambria Math" charset="0"/>
                  </a:rPr>
                  <a:t>𝑈 (𝑥)</a:t>
                </a:r>
                <a:r>
                  <a:rPr lang="en-GB" sz="1200" b="0" i="0" u="none" strike="noStrike" kern="1200" baseline="0" dirty="0" smtClean="0">
                    <a:solidFill>
                      <a:schemeClr val="tx1"/>
                    </a:solidFill>
                    <a:latin typeface="Arial" charset="0"/>
                    <a:ea typeface="+mn-ea"/>
                    <a:cs typeface="+mn-cs"/>
                  </a:rPr>
                  <a:t> is composed by the other users that rated the same items as x (e.g., millions of users that watched The Godfather on Netflix).</a:t>
                </a: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a:p>
                <a:endParaRPr lang="en-GB" sz="1200" b="0" i="0" u="none" strike="noStrike" kern="1200" baseline="0" dirty="0" smtClean="0">
                  <a:solidFill>
                    <a:schemeClr val="tx1"/>
                  </a:solidFill>
                  <a:latin typeface="Arial" charset="0"/>
                  <a:ea typeface="+mn-ea"/>
                  <a:cs typeface="+mn-cs"/>
                </a:endParaRPr>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32</a:t>
            </a:fld>
            <a:endParaRPr lang="en-US"/>
          </a:p>
        </p:txBody>
      </p:sp>
    </p:spTree>
    <p:extLst>
      <p:ext uri="{BB962C8B-B14F-4D97-AF65-F5344CB8AC3E}">
        <p14:creationId xmlns:p14="http://schemas.microsoft.com/office/powerpoint/2010/main" val="1148602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Both recommendation techniques we saw before need only the ratings of the user, and no information about the item is needed. However, the content of the item might provide useful information for the recommendation. Content-based recommendation takes into consideration only the items that have been rated by the user and the content of all existing items, significantly reducing the scalability problems since a community of users is not necessary any more.</a:t>
            </a:r>
          </a:p>
          <a:p>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35</a:t>
            </a:fld>
            <a:endParaRPr lang="en-US"/>
          </a:p>
        </p:txBody>
      </p:sp>
    </p:spTree>
    <p:extLst>
      <p:ext uri="{BB962C8B-B14F-4D97-AF65-F5344CB8AC3E}">
        <p14:creationId xmlns:p14="http://schemas.microsoft.com/office/powerpoint/2010/main" val="2759625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The basic technique for content-based recommendation needs to define</a:t>
            </a:r>
          </a:p>
          <a:p>
            <a:pPr marL="228600" indent="-228600">
              <a:buAutoNum type="arabicPlain"/>
            </a:pPr>
            <a:r>
              <a:rPr lang="en-GB" sz="1200" b="0" i="0" u="none" strike="noStrike" kern="1200" baseline="0" dirty="0">
                <a:solidFill>
                  <a:schemeClr val="tx1"/>
                </a:solidFill>
                <a:latin typeface="Arial" charset="0"/>
                <a:ea typeface="+mn-ea"/>
                <a:cs typeface="+mn-cs"/>
              </a:rPr>
              <a:t>A way to formalize the item content</a:t>
            </a:r>
          </a:p>
          <a:p>
            <a:pPr marL="228600" indent="-228600">
              <a:buAutoNum type="arabicPlain"/>
            </a:pPr>
            <a:r>
              <a:rPr lang="en-GB" sz="1200" b="0" i="0" u="none" strike="noStrike" kern="1200" baseline="0" dirty="0">
                <a:solidFill>
                  <a:schemeClr val="tx1"/>
                </a:solidFill>
                <a:latin typeface="Arial" charset="0"/>
                <a:ea typeface="+mn-ea"/>
                <a:cs typeface="+mn-cs"/>
              </a:rPr>
              <a:t>A similarity measure between items</a:t>
            </a:r>
          </a:p>
          <a:p>
            <a:pPr marL="228600" indent="-228600">
              <a:buAutoNum type="arabicPlain"/>
            </a:pPr>
            <a:r>
              <a:rPr lang="en-GB" sz="1200" b="0" i="0" u="none" strike="noStrike" kern="1200" baseline="0" dirty="0">
                <a:solidFill>
                  <a:schemeClr val="tx1"/>
                </a:solidFill>
                <a:latin typeface="Arial" charset="0"/>
                <a:ea typeface="+mn-ea"/>
                <a:cs typeface="+mn-cs"/>
              </a:rPr>
              <a:t>An aggregation function for the ratings</a:t>
            </a: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36</a:t>
            </a:fld>
            <a:endParaRPr lang="en-US"/>
          </a:p>
        </p:txBody>
      </p:sp>
    </p:spTree>
    <p:extLst>
      <p:ext uri="{BB962C8B-B14F-4D97-AF65-F5344CB8AC3E}">
        <p14:creationId xmlns:p14="http://schemas.microsoft.com/office/powerpoint/2010/main" val="249220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question in document</a:t>
            </a:r>
            <a:r>
              <a:rPr lang="en-US" baseline="0" dirty="0"/>
              <a:t> classification is the choice of features. A wide variety of possible features can be derived from text documents, many of which correspond to features used in document representation of information retrieval.</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3</a:t>
            </a:fld>
            <a:endParaRPr lang="en-US"/>
          </a:p>
        </p:txBody>
      </p:sp>
    </p:spTree>
    <p:extLst>
      <p:ext uri="{BB962C8B-B14F-4D97-AF65-F5344CB8AC3E}">
        <p14:creationId xmlns:p14="http://schemas.microsoft.com/office/powerpoint/2010/main" val="342387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The first step for content-based recommendation is the characterisation of the items in terms of TF-IDF. Each item can be therefore described by the set of terms that appear in their description, with their associated weight (the TF-IDF measure)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charset="0"/>
                <a:ea typeface="+mn-ea"/>
                <a:cs typeface="+mn-cs"/>
              </a:rPr>
              <a:t>To compute the TF-IDF measure, all the steps typical of information retrieval (removing </a:t>
            </a:r>
            <a:r>
              <a:rPr lang="en-GB" sz="1200" b="0" i="0" u="none" strike="noStrike" kern="1200" baseline="0" dirty="0" err="1">
                <a:solidFill>
                  <a:schemeClr val="tx1"/>
                </a:solidFill>
                <a:latin typeface="Arial" charset="0"/>
                <a:ea typeface="+mn-ea"/>
                <a:cs typeface="+mn-cs"/>
              </a:rPr>
              <a:t>stopwords</a:t>
            </a:r>
            <a:r>
              <a:rPr lang="en-GB" sz="1200" b="0" i="0" u="none" strike="noStrike" kern="1200" baseline="0" dirty="0">
                <a:solidFill>
                  <a:schemeClr val="tx1"/>
                </a:solidFill>
                <a:latin typeface="Arial" charset="0"/>
                <a:ea typeface="+mn-ea"/>
                <a:cs typeface="+mn-cs"/>
              </a:rPr>
              <a:t>, stemming, only top M terms etc.) are applied.</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0" dirty="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0" i="0" u="none" strike="noStrike" kern="1200" baseline="-2500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37</a:t>
            </a:fld>
            <a:endParaRPr lang="en-US"/>
          </a:p>
        </p:txBody>
      </p:sp>
    </p:spTree>
    <p:extLst>
      <p:ext uri="{BB962C8B-B14F-4D97-AF65-F5344CB8AC3E}">
        <p14:creationId xmlns:p14="http://schemas.microsoft.com/office/powerpoint/2010/main" val="1681864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The cosine similarity in content-based recommendation considers</a:t>
            </a:r>
            <a:r>
              <a:rPr lang="en-GB" sz="1200" baseline="0" dirty="0">
                <a:solidFill>
                  <a:srgbClr val="000000"/>
                </a:solidFill>
              </a:rPr>
              <a:t> the items a and b as two T-dimensional vectors, where each dimension is the TF-IDF measure of a specific term 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38</a:t>
            </a:fld>
            <a:endParaRPr lang="en-US"/>
          </a:p>
        </p:txBody>
      </p:sp>
    </p:spTree>
    <p:extLst>
      <p:ext uri="{BB962C8B-B14F-4D97-AF65-F5344CB8AC3E}">
        <p14:creationId xmlns:p14="http://schemas.microsoft.com/office/powerpoint/2010/main" val="94419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solidFill>
                  <a:srgbClr val="000000"/>
                </a:solidFill>
              </a:rPr>
              <a:t>Once a</a:t>
            </a:r>
            <a:r>
              <a:rPr lang="en-GB" sz="1200" baseline="0" dirty="0">
                <a:solidFill>
                  <a:srgbClr val="000000"/>
                </a:solidFill>
              </a:rPr>
              <a:t> way to compute the similarity between items has been established, using the vector space model (TF-IDF + cosine similarity), the simplest approach to estimate the rating of item a not yet seen/rated by user x is to find the nearest neighbours of a in the subset of items that have been already rated by the user x and aggregate their ratings. Note that this approach to predict the rating is analogous to the use of the </a:t>
            </a:r>
            <a:r>
              <a:rPr lang="en-GB" sz="1200" baseline="0" dirty="0" err="1">
                <a:solidFill>
                  <a:srgbClr val="000000"/>
                </a:solidFill>
              </a:rPr>
              <a:t>kNN</a:t>
            </a:r>
            <a:r>
              <a:rPr lang="en-GB" sz="1200" baseline="0" dirty="0">
                <a:solidFill>
                  <a:srgbClr val="000000"/>
                </a:solidFill>
              </a:rPr>
              <a:t> nearest </a:t>
            </a:r>
            <a:r>
              <a:rPr lang="en-GB" sz="1200" baseline="0" dirty="0" err="1">
                <a:solidFill>
                  <a:srgbClr val="000000"/>
                </a:solidFill>
              </a:rPr>
              <a:t>neighbor</a:t>
            </a:r>
            <a:r>
              <a:rPr lang="en-GB" sz="1200" baseline="0" dirty="0">
                <a:solidFill>
                  <a:srgbClr val="000000"/>
                </a:solidFill>
              </a:rPr>
              <a:t> classification for document classification. In both cases, the nearest documents are used as predictors for the most likely label respectively rating.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baseline="0" dirty="0">
              <a:solidFill>
                <a:srgbClr val="000000"/>
              </a:solidFill>
            </a:endParaRPr>
          </a:p>
        </p:txBody>
      </p:sp>
      <p:sp>
        <p:nvSpPr>
          <p:cNvPr id="4" name="Slide Number Placeholder 3"/>
          <p:cNvSpPr>
            <a:spLocks noGrp="1"/>
          </p:cNvSpPr>
          <p:nvPr>
            <p:ph type="sldNum" sz="quarter" idx="10"/>
          </p:nvPr>
        </p:nvSpPr>
        <p:spPr/>
        <p:txBody>
          <a:bodyPr/>
          <a:lstStyle/>
          <a:p>
            <a:fld id="{E6C47E0B-2958-48CC-BA4E-C350203CF107}" type="slidenum">
              <a:rPr lang="en-US" smtClean="0"/>
              <a:pPr/>
              <a:t>39</a:t>
            </a:fld>
            <a:endParaRPr lang="en-US"/>
          </a:p>
        </p:txBody>
      </p:sp>
    </p:spTree>
    <p:extLst>
      <p:ext uri="{BB962C8B-B14F-4D97-AF65-F5344CB8AC3E}">
        <p14:creationId xmlns:p14="http://schemas.microsoft.com/office/powerpoint/2010/main" val="263549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6763"/>
            <a:ext cx="5119687" cy="3838575"/>
          </a:xfrm>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charset="0"/>
                <a:ea typeface="+mn-ea"/>
                <a:cs typeface="+mn-cs"/>
              </a:rPr>
              <a:t>Content-based recommendation also suffers from the cold start problem as collaborative filtering, but only for the users that did not rate anything in the past. Another problem is that sometimes the information available to extract the content is limited (e.g., movie synopsis versus full plot) or impossible to process (e.g. a sound or a video). Finally, content-based recommendation tends to recommend more of the same, it does not surprise the user with new interesting items.</a:t>
            </a:r>
          </a:p>
          <a:p>
            <a:endParaRPr lang="en-GB" sz="1200" b="0" i="0" u="none" strike="noStrike" kern="1200" baseline="0" dirty="0">
              <a:solidFill>
                <a:schemeClr val="tx1"/>
              </a:solidFill>
              <a:latin typeface="Arial" charset="0"/>
              <a:ea typeface="+mn-ea"/>
              <a:cs typeface="+mn-cs"/>
            </a:endParaRPr>
          </a:p>
          <a:p>
            <a:r>
              <a:rPr lang="en-GB" sz="1200" b="0" i="0" u="none" strike="noStrike" kern="1200" baseline="0" dirty="0">
                <a:solidFill>
                  <a:schemeClr val="tx1"/>
                </a:solidFill>
                <a:latin typeface="Arial" charset="0"/>
                <a:ea typeface="+mn-ea"/>
                <a:cs typeface="+mn-cs"/>
              </a:rPr>
              <a:t>On the other hand, it is in general more scalable, because it does not rely on a community of users to provide recommendations. Furthermore, the TF-IDF measure can be computed once a new item enters the system, and then update the pair-wise similarities with all the existing items.</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40</a:t>
            </a:fld>
            <a:endParaRPr lang="en-US"/>
          </a:p>
        </p:txBody>
      </p:sp>
    </p:spTree>
    <p:extLst>
      <p:ext uri="{BB962C8B-B14F-4D97-AF65-F5344CB8AC3E}">
        <p14:creationId xmlns:p14="http://schemas.microsoft.com/office/powerpoint/2010/main" val="177530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Matrix factorization transform</a:t>
            </a:r>
            <a:r>
              <a:rPr lang="en-GB" baseline="0" dirty="0"/>
              <a:t>s the user-item rating matrix into a latent factor model, where each user and item is described as a vector in a k-dimensional space. It can be understood as a combination of user-based and item-based collaborative filtering.</a:t>
            </a:r>
          </a:p>
          <a:p>
            <a:endParaRPr lang="en-GB" baseline="0" dirty="0"/>
          </a:p>
          <a:p>
            <a:r>
              <a:rPr lang="en-GB" baseline="0" dirty="0"/>
              <a:t>For the items, the factors describe evident as well as non interpretable characteristics. For the users, each factor measures how much the user likes items that score high on the corresponding factor. The estimate of the rating of item a that user u would given can be computed as the dot product between the two low-dimensional matrices: </a:t>
            </a:r>
            <a:r>
              <a:rPr lang="en-GB" baseline="0" dirty="0" err="1"/>
              <a:t>q</a:t>
            </a:r>
            <a:r>
              <a:rPr lang="en-GB" baseline="-25000" dirty="0" err="1"/>
              <a:t>i</a:t>
            </a:r>
            <a:r>
              <a:rPr lang="en-GB" baseline="30000" dirty="0" err="1"/>
              <a:t>T</a:t>
            </a:r>
            <a:r>
              <a:rPr lang="en-GB" baseline="0" dirty="0"/>
              <a:t> ∙ </a:t>
            </a:r>
            <a:r>
              <a:rPr lang="en-GB" baseline="0" dirty="0" err="1"/>
              <a:t>p</a:t>
            </a:r>
            <a:r>
              <a:rPr lang="en-GB" baseline="-25000" dirty="0" err="1"/>
              <a:t>u</a:t>
            </a:r>
            <a:r>
              <a:rPr lang="en-GB" baseline="0" dirty="0"/>
              <a:t> where q</a:t>
            </a:r>
            <a:r>
              <a:rPr lang="en-GB" baseline="-25000" dirty="0"/>
              <a:t>i </a:t>
            </a:r>
            <a:r>
              <a:rPr lang="en-GB" baseline="0" dirty="0"/>
              <a:t>is the item vectors and </a:t>
            </a:r>
            <a:r>
              <a:rPr lang="en-GB" baseline="0" dirty="0" err="1"/>
              <a:t>p</a:t>
            </a:r>
            <a:r>
              <a:rPr lang="en-GB" baseline="-25000" dirty="0" err="1"/>
              <a:t>u</a:t>
            </a:r>
            <a:r>
              <a:rPr lang="en-GB" baseline="-25000" dirty="0"/>
              <a:t> </a:t>
            </a:r>
            <a:r>
              <a:rPr lang="en-GB" baseline="0" dirty="0"/>
              <a:t>is the user vectors. The major challenge of course is computing the mapping of each item and user to their corresponding vectors in q</a:t>
            </a:r>
            <a:r>
              <a:rPr lang="en-GB" baseline="-25000" dirty="0"/>
              <a:t>i</a:t>
            </a:r>
            <a:r>
              <a:rPr lang="en-GB" baseline="0" dirty="0"/>
              <a:t> and </a:t>
            </a:r>
            <a:r>
              <a:rPr lang="en-GB" baseline="0" dirty="0" err="1"/>
              <a:t>p</a:t>
            </a:r>
            <a:r>
              <a:rPr lang="en-GB" baseline="-25000" dirty="0" err="1"/>
              <a:t>u</a:t>
            </a:r>
            <a:r>
              <a:rPr lang="en-GB" baseline="0" dirty="0"/>
              <a:t>. After that, the rating can be estimated using the dot product.</a:t>
            </a:r>
          </a:p>
          <a:p>
            <a:endParaRPr lang="en-GB" baseline="0" dirty="0"/>
          </a:p>
          <a:p>
            <a:r>
              <a:rPr lang="en-GB" baseline="0" dirty="0"/>
              <a:t>This approach is analogous to singular value decomposition for document retrieval. However, a direct application of SVD is not possible because the user-item matrix is not complete (missing ratings). </a:t>
            </a:r>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43</a:t>
            </a:fld>
            <a:endParaRPr lang="en-US"/>
          </a:p>
        </p:txBody>
      </p:sp>
    </p:spTree>
    <p:extLst>
      <p:ext uri="{BB962C8B-B14F-4D97-AF65-F5344CB8AC3E}">
        <p14:creationId xmlns:p14="http://schemas.microsoft.com/office/powerpoint/2010/main" val="1473677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formulate the factorization problem.</a:t>
            </a:r>
          </a:p>
        </p:txBody>
      </p:sp>
      <p:sp>
        <p:nvSpPr>
          <p:cNvPr id="4" name="Slide Number Placeholder 3"/>
          <p:cNvSpPr>
            <a:spLocks noGrp="1"/>
          </p:cNvSpPr>
          <p:nvPr>
            <p:ph type="sldNum" sz="quarter" idx="5"/>
          </p:nvPr>
        </p:nvSpPr>
        <p:spPr/>
        <p:txBody>
          <a:bodyPr/>
          <a:lstStyle/>
          <a:p>
            <a:fld id="{E6C47E0B-2958-48CC-BA4E-C350203CF107}" type="slidenum">
              <a:rPr lang="en-US"/>
              <a:pPr/>
              <a:t>44</a:t>
            </a:fld>
            <a:endParaRPr lang="en-US"/>
          </a:p>
        </p:txBody>
      </p:sp>
    </p:spTree>
    <p:extLst>
      <p:ext uri="{BB962C8B-B14F-4D97-AF65-F5344CB8AC3E}">
        <p14:creationId xmlns:p14="http://schemas.microsoft.com/office/powerpoint/2010/main" val="1919292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Thus, to learn the factor vectors q</a:t>
            </a:r>
            <a:r>
              <a:rPr lang="en-GB" baseline="-25000" dirty="0"/>
              <a:t>i</a:t>
            </a:r>
            <a:r>
              <a:rPr lang="en-GB" baseline="0" dirty="0"/>
              <a:t> and </a:t>
            </a:r>
            <a:r>
              <a:rPr lang="en-GB" baseline="0" dirty="0" err="1"/>
              <a:t>p</a:t>
            </a:r>
            <a:r>
              <a:rPr lang="en-GB" baseline="-25000" dirty="0" err="1"/>
              <a:t>u</a:t>
            </a:r>
            <a:r>
              <a:rPr lang="en-GB" baseline="-25000" dirty="0"/>
              <a:t> </a:t>
            </a:r>
            <a:r>
              <a:rPr lang="en-GB" baseline="0" dirty="0"/>
              <a:t>the system minimises the regularised square error on the set of known ratings (</a:t>
            </a:r>
            <a:r>
              <a:rPr lang="en-GB" baseline="0" dirty="0" err="1"/>
              <a:t>u,i</a:t>
            </a:r>
            <a:r>
              <a:rPr lang="en-GB" baseline="0" dirty="0"/>
              <a:t>) ∈ M. The minimization problem can be solved using stochastic gradient descent. To that end we first compute the gradients.</a:t>
            </a:r>
            <a:endParaRPr lang="en-US"/>
          </a:p>
        </p:txBody>
      </p:sp>
      <p:sp>
        <p:nvSpPr>
          <p:cNvPr id="4" name="Slide Number Placeholder 3"/>
          <p:cNvSpPr>
            <a:spLocks noGrp="1"/>
          </p:cNvSpPr>
          <p:nvPr>
            <p:ph type="sldNum" sz="quarter" idx="5"/>
          </p:nvPr>
        </p:nvSpPr>
        <p:spPr/>
        <p:txBody>
          <a:bodyPr/>
          <a:lstStyle/>
          <a:p>
            <a:fld id="{E6C47E0B-2958-48CC-BA4E-C350203CF107}" type="slidenum">
              <a:rPr lang="en-US"/>
              <a:pPr/>
              <a:t>45</a:t>
            </a:fld>
            <a:endParaRPr lang="en-US"/>
          </a:p>
        </p:txBody>
      </p:sp>
    </p:spTree>
    <p:extLst>
      <p:ext uri="{BB962C8B-B14F-4D97-AF65-F5344CB8AC3E}">
        <p14:creationId xmlns:p14="http://schemas.microsoft.com/office/powerpoint/2010/main" val="2677789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gradients we can then define the update rules. Since we perform SGD, we need only to update error values for which a corresponding rating exists. As a side effect, once the decomposition is computed, we obtain also estimates for the ratings for the other user-item pairs, for which not rating exists in the training data.</a:t>
            </a:r>
          </a:p>
        </p:txBody>
      </p:sp>
      <p:sp>
        <p:nvSpPr>
          <p:cNvPr id="4" name="Slide Number Placeholder 3"/>
          <p:cNvSpPr>
            <a:spLocks noGrp="1"/>
          </p:cNvSpPr>
          <p:nvPr>
            <p:ph type="sldNum" sz="quarter" idx="5"/>
          </p:nvPr>
        </p:nvSpPr>
        <p:spPr/>
        <p:txBody>
          <a:bodyPr/>
          <a:lstStyle/>
          <a:p>
            <a:fld id="{E6C47E0B-2958-48CC-BA4E-C350203CF107}" type="slidenum">
              <a:rPr lang="en-US"/>
              <a:pPr/>
              <a:t>46</a:t>
            </a:fld>
            <a:endParaRPr lang="en-US"/>
          </a:p>
        </p:txBody>
      </p:sp>
    </p:spTree>
    <p:extLst>
      <p:ext uri="{BB962C8B-B14F-4D97-AF65-F5344CB8AC3E}">
        <p14:creationId xmlns:p14="http://schemas.microsoft.com/office/powerpoint/2010/main" val="2227926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avoid over-fitting, usually a regularization term is added and the update rule is modified correspondingly.</a:t>
            </a:r>
          </a:p>
        </p:txBody>
      </p:sp>
      <p:sp>
        <p:nvSpPr>
          <p:cNvPr id="4" name="Slide Number Placeholder 3"/>
          <p:cNvSpPr>
            <a:spLocks noGrp="1"/>
          </p:cNvSpPr>
          <p:nvPr>
            <p:ph type="sldNum" sz="quarter" idx="5"/>
          </p:nvPr>
        </p:nvSpPr>
        <p:spPr/>
        <p:txBody>
          <a:bodyPr/>
          <a:lstStyle/>
          <a:p>
            <a:fld id="{E6C47E0B-2958-48CC-BA4E-C350203CF107}" type="slidenum">
              <a:rPr lang="en-US"/>
              <a:pPr/>
              <a:t>47</a:t>
            </a:fld>
            <a:endParaRPr lang="en-US"/>
          </a:p>
        </p:txBody>
      </p:sp>
    </p:spTree>
    <p:extLst>
      <p:ext uri="{BB962C8B-B14F-4D97-AF65-F5344CB8AC3E}">
        <p14:creationId xmlns:p14="http://schemas.microsoft.com/office/powerpoint/2010/main" val="1778609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7A572-8AD9-492E-A720-80969568FA02}" type="slidenum">
              <a:rPr lang="en-US"/>
              <a:pPr/>
              <a:t>48</a:t>
            </a:fld>
            <a:endParaRPr lang="en-US" dirty="0"/>
          </a:p>
        </p:txBody>
      </p:sp>
      <p:sp>
        <p:nvSpPr>
          <p:cNvPr id="315394" name="Rectangle 2"/>
          <p:cNvSpPr>
            <a:spLocks noGrp="1" noRot="1" noChangeAspect="1" noChangeArrowheads="1" noTextEdit="1"/>
          </p:cNvSpPr>
          <p:nvPr>
            <p:ph type="sldImg"/>
          </p:nvPr>
        </p:nvSpPr>
        <p:spPr>
          <a:xfrm>
            <a:off x="992188" y="766763"/>
            <a:ext cx="5119687" cy="3838575"/>
          </a:xfrm>
          <a:ln/>
        </p:spPr>
      </p:sp>
      <p:sp>
        <p:nvSpPr>
          <p:cNvPr id="315395" name="Rectangle 3"/>
          <p:cNvSpPr>
            <a:spLocks noGrp="1" noChangeArrowheads="1"/>
          </p:cNvSpPr>
          <p:nvPr>
            <p:ph type="body" idx="1"/>
          </p:nvPr>
        </p:nvSpPr>
        <p:spPr/>
        <p:txBody>
          <a:bodyPr/>
          <a:lstStyle/>
          <a:p>
            <a:endParaRPr lang="fr-FR" dirty="0"/>
          </a:p>
        </p:txBody>
      </p:sp>
    </p:spTree>
    <p:extLst>
      <p:ext uri="{BB962C8B-B14F-4D97-AF65-F5344CB8AC3E}">
        <p14:creationId xmlns:p14="http://schemas.microsoft.com/office/powerpoint/2010/main" val="412136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give a few examples of features that could be extracted from a simple tweet, as shown above.</a:t>
            </a:r>
          </a:p>
        </p:txBody>
      </p:sp>
      <p:sp>
        <p:nvSpPr>
          <p:cNvPr id="4" name="Slide Number Placeholder 3"/>
          <p:cNvSpPr>
            <a:spLocks noGrp="1"/>
          </p:cNvSpPr>
          <p:nvPr>
            <p:ph type="sldNum" sz="quarter" idx="10"/>
          </p:nvPr>
        </p:nvSpPr>
        <p:spPr/>
        <p:txBody>
          <a:bodyPr/>
          <a:lstStyle/>
          <a:p>
            <a:fld id="{E6C47E0B-2958-48CC-BA4E-C350203CF107}" type="slidenum">
              <a:rPr lang="en-US" smtClean="0"/>
              <a:pPr/>
              <a:t>4</a:t>
            </a:fld>
            <a:endParaRPr lang="en-US"/>
          </a:p>
        </p:txBody>
      </p:sp>
    </p:spTree>
    <p:extLst>
      <p:ext uri="{BB962C8B-B14F-4D97-AF65-F5344CB8AC3E}">
        <p14:creationId xmlns:p14="http://schemas.microsoft.com/office/powerpoint/2010/main" val="3711748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assumed that relationships among different</a:t>
            </a:r>
            <a:r>
              <a:rPr lang="en-US" baseline="0" dirty="0"/>
              <a:t> objects in clustering are implicitly defined, using a distance measure that is based on the objects’ attributes. In many applications such relationships are not implicitly given, but explicitly provided, notably in social network graphs. There the relationships among users are given by different friend relationships or interactions such as likes and retweets. The resulting graphs can be weighted or unweighted. In the following we will consider the case of unweighted graphs.</a:t>
            </a:r>
          </a:p>
          <a:p>
            <a:endParaRPr lang="en-US" baseline="0" dirty="0"/>
          </a:p>
          <a:p>
            <a:r>
              <a:rPr lang="en-US" baseline="0" dirty="0"/>
              <a:t>Of course, it would also be possible to derive a relationship graph by using a distance measure based on attribute values and using the distance as as an edge weight, respectively consider only edges above a distance threshold. In this way the following methods of clustering objects based on graphs could also be applied in this more traditional context.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49</a:t>
            </a:fld>
            <a:endParaRPr lang="en-US"/>
          </a:p>
        </p:txBody>
      </p:sp>
    </p:spTree>
    <p:extLst>
      <p:ext uri="{BB962C8B-B14F-4D97-AF65-F5344CB8AC3E}">
        <p14:creationId xmlns:p14="http://schemas.microsoft.com/office/powerpoint/2010/main" val="154028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widely</a:t>
            </a:r>
            <a:r>
              <a:rPr lang="en-US" baseline="0" dirty="0"/>
              <a:t> observed that natural networks contain structure. This is true for social networks (e.g. on social media platforms, citation networks), as well as for many natural networks as we find them in biology. Graph-based clustering aims at uncovering such hidden structures.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50</a:t>
            </a:fld>
            <a:endParaRPr lang="en-US"/>
          </a:p>
        </p:txBody>
      </p:sp>
    </p:spTree>
    <p:extLst>
      <p:ext uri="{BB962C8B-B14F-4D97-AF65-F5344CB8AC3E}">
        <p14:creationId xmlns:p14="http://schemas.microsoft.com/office/powerpoint/2010/main" val="2914860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social</a:t>
            </a:r>
            <a:r>
              <a:rPr lang="en-US" baseline="0" dirty="0"/>
              <a:t> networks mining community structures is particularly popular. Consider the social network neighborhood of a particular social network user, i.e. all other social network accounts that are connected to the user, either through explicit relationships, such as a follower graph, or through interactions such as likes or retweets. Typically the social neighborhood would decompose into different groups, depending on interests and social contexts. For example, the friends from high school would have a much higher propensity to connect to each other, than with members of the family of the user. Thus they are likely to form a cluster. Similarly, other groups with shared interest or high mutual level of trust would form communities.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51</a:t>
            </a:fld>
            <a:endParaRPr lang="en-US"/>
          </a:p>
        </p:txBody>
      </p:sp>
    </p:spTree>
    <p:extLst>
      <p:ext uri="{BB962C8B-B14F-4D97-AF65-F5344CB8AC3E}">
        <p14:creationId xmlns:p14="http://schemas.microsoft.com/office/powerpoint/2010/main" val="1066425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tasks can benefit from a reliable community</a:t>
            </a:r>
            <a:r>
              <a:rPr lang="en-US" baseline="0" dirty="0"/>
              <a:t> detection algorithm. Online Social Networks rely on their underlying graph to recommend content, for example relevant jobs. Knowing to which community a user belongs can improve dramatically the quality of such recommendations.</a:t>
            </a:r>
          </a:p>
          <a:p>
            <a:endParaRPr lang="en-US" baseline="0" dirty="0"/>
          </a:p>
          <a:p>
            <a:r>
              <a:rPr lang="en-US" baseline="0" dirty="0"/>
              <a:t>Another typical use of community detection is to identify media influencers. Community detection can first be used to detect communities that share in social networks common interests or beliefs (e.g. for climate change we might easily distinguish communities that are climate deniers and climate change believers), and then the main influencers of such communities could be identified.</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52</a:t>
            </a:fld>
            <a:endParaRPr lang="en-US"/>
          </a:p>
        </p:txBody>
      </p:sp>
    </p:spTree>
    <p:extLst>
      <p:ext uri="{BB962C8B-B14F-4D97-AF65-F5344CB8AC3E}">
        <p14:creationId xmlns:p14="http://schemas.microsoft.com/office/powerpoint/2010/main" val="22704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latin typeface="Arial" charset="0"/>
                <a:ea typeface="ＭＳ Ｐゴシック" pitchFamily="-109" charset="-128"/>
                <a:cs typeface="ＭＳ Ｐゴシック" pitchFamily="-109" charset="-128"/>
              </a:rPr>
              <a:t>In 2008 Vincent </a:t>
            </a:r>
            <a:r>
              <a:rPr lang="en-US" sz="1200" kern="1200" dirty="0" err="1">
                <a:solidFill>
                  <a:schemeClr val="tx1"/>
                </a:solidFill>
                <a:latin typeface="Arial" charset="0"/>
                <a:ea typeface="ＭＳ Ｐゴシック" pitchFamily="-109" charset="-128"/>
                <a:cs typeface="ＭＳ Ｐゴシック" pitchFamily="-109" charset="-128"/>
              </a:rPr>
              <a:t>Blondel</a:t>
            </a:r>
            <a:r>
              <a:rPr lang="en-US" sz="1200" kern="1200" dirty="0">
                <a:solidFill>
                  <a:schemeClr val="tx1"/>
                </a:solidFill>
                <a:latin typeface="Arial" charset="0"/>
                <a:ea typeface="ＭＳ Ｐゴシック" pitchFamily="-109" charset="-128"/>
                <a:cs typeface="ＭＳ Ｐゴシック" pitchFamily="-109" charset="-128"/>
              </a:rPr>
              <a:t> and his students have started applying a new community detection algorithm to the call patterns of one of the largest mobile phone operators in Belgium. It was designed to identify groups of individuals who regularly talk with </a:t>
            </a:r>
            <a:r>
              <a:rPr lang="en-US" sz="1200" i="1" kern="1200" dirty="0">
                <a:solidFill>
                  <a:schemeClr val="tx1"/>
                </a:solidFill>
                <a:latin typeface="Arial" charset="0"/>
                <a:ea typeface="ＭＳ Ｐゴシック" pitchFamily="-109" charset="-128"/>
                <a:cs typeface="ＭＳ Ｐゴシック" pitchFamily="-109" charset="-128"/>
              </a:rPr>
              <a:t>each other</a:t>
            </a:r>
            <a:r>
              <a:rPr lang="en-US" sz="1200" kern="1200" dirty="0">
                <a:solidFill>
                  <a:schemeClr val="tx1"/>
                </a:solidFill>
                <a:latin typeface="Arial" charset="0"/>
                <a:ea typeface="ＭＳ Ｐゴシック" pitchFamily="-109" charset="-128"/>
                <a:cs typeface="ＭＳ Ｐゴシック" pitchFamily="-109" charset="-128"/>
              </a:rPr>
              <a:t> on the phone, breaking the whole country into numerous small and not so small communities by placing individuals next to their friends, family members, colleagues, neighbors, everyone whom they regularly called on their mobile phone. The result was somewhat unexpected: it indicated that Belgium is broken into two huge communities, each consisting of many smaller circles of friends.  Within each of these two groups the communities had multiple links to each other. Yet, these communities never talked with the communities in the other group</a:t>
            </a:r>
            <a:r>
              <a:rPr lang="en-US" sz="1200" kern="1200" baseline="0" dirty="0">
                <a:solidFill>
                  <a:schemeClr val="tx1"/>
                </a:solidFill>
                <a:latin typeface="Arial" charset="0"/>
                <a:ea typeface="ＭＳ Ｐゴシック" pitchFamily="-109" charset="-128"/>
                <a:cs typeface="ＭＳ Ｐゴシック" pitchFamily="-109" charset="-128"/>
              </a:rPr>
              <a:t> (guess why?)</a:t>
            </a:r>
            <a:r>
              <a:rPr lang="en-US" sz="1200" kern="1200" dirty="0">
                <a:solidFill>
                  <a:schemeClr val="tx1"/>
                </a:solidFill>
                <a:latin typeface="Arial" charset="0"/>
                <a:ea typeface="ＭＳ Ｐゴシック" pitchFamily="-109" charset="-128"/>
                <a:cs typeface="ＭＳ Ｐゴシック" pitchFamily="-109" charset="-128"/>
              </a:rPr>
              <a:t>. Between these two mega-groups was sandwiched in a third, much smaller group of communities, apparently mediating between the two parts of Belgium.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53</a:t>
            </a:fld>
            <a:endParaRPr lang="en-US"/>
          </a:p>
        </p:txBody>
      </p:sp>
    </p:spTree>
    <p:extLst>
      <p:ext uri="{BB962C8B-B14F-4D97-AF65-F5344CB8AC3E}">
        <p14:creationId xmlns:p14="http://schemas.microsoft.com/office/powerpoint/2010/main" val="2815524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 intuition behind community detection is that the heavily</a:t>
            </a:r>
            <a:r>
              <a:rPr lang="en-US" baseline="0" dirty="0"/>
              <a:t> linked components of the graph belong to the same community.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Similarly as earlier for clustering in multidimensional spaces, therefore, the goal of a community detection algorithm is to identify communities that are heavily intra-linked (high intra-cluster similarity) and scarcely inter-linked (low inter-cluster similarity).</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55</a:t>
            </a:fld>
            <a:endParaRPr lang="en-US"/>
          </a:p>
        </p:txBody>
      </p:sp>
    </p:spTree>
    <p:extLst>
      <p:ext uri="{BB962C8B-B14F-4D97-AF65-F5344CB8AC3E}">
        <p14:creationId xmlns:p14="http://schemas.microsoft.com/office/powerpoint/2010/main" val="2735197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community detection algorithms</a:t>
            </a:r>
            <a:r>
              <a:rPr lang="en-US" baseline="0" dirty="0"/>
              <a:t> are based on a hierarchical approach. The idea is that within communities sub-communities can be identified, till the network decomposes into individual nodes. In order to produce such a hierarchical clustering, two approaches are possible: either by starting from individual nodes, by merging them into communities, and recursively merge communities into larger communities till no new communities can be formed (agglomerative algorithms), or by decomposing the network into communities, and recursively decompose communities till only individual nodes are left (divisive algorithms).</a:t>
            </a:r>
          </a:p>
          <a:p>
            <a:endParaRPr lang="en-US" baseline="0" dirty="0"/>
          </a:p>
          <a:p>
            <a:r>
              <a:rPr lang="en-US" baseline="0" dirty="0"/>
              <a:t>In the following we will present one representative of each of the two categories of </a:t>
            </a:r>
            <a:r>
              <a:rPr lang="en-US" baseline="0" dirty="0" err="1"/>
              <a:t>algorihtms</a:t>
            </a:r>
            <a:r>
              <a:rPr lang="en-US" baseline="0" dirty="0"/>
              <a:t>:</a:t>
            </a:r>
          </a:p>
          <a:p>
            <a:pPr marL="228600" indent="-228600">
              <a:buAutoNum type="arabicPeriod"/>
            </a:pPr>
            <a:r>
              <a:rPr lang="en-US" baseline="0" dirty="0"/>
              <a:t>The Louvain Algorithm, an agglomerative algorithm</a:t>
            </a:r>
          </a:p>
          <a:p>
            <a:pPr marL="228600" indent="-228600">
              <a:buAutoNum type="arabicPeriod"/>
            </a:pPr>
            <a:r>
              <a:rPr lang="en-US" dirty="0"/>
              <a:t>The Girvan-</a:t>
            </a:r>
            <a:r>
              <a:rPr lang="en-US" dirty="0" err="1"/>
              <a:t>newman</a:t>
            </a:r>
            <a:r>
              <a:rPr lang="en-US" dirty="0"/>
              <a:t> algorithm,</a:t>
            </a:r>
            <a:r>
              <a:rPr lang="en-US" baseline="0" dirty="0"/>
              <a:t> a divisive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56</a:t>
            </a:fld>
            <a:endParaRPr lang="en-US"/>
          </a:p>
        </p:txBody>
      </p:sp>
    </p:spTree>
    <p:extLst>
      <p:ext uri="{BB962C8B-B14F-4D97-AF65-F5344CB8AC3E}">
        <p14:creationId xmlns:p14="http://schemas.microsoft.com/office/powerpoint/2010/main" val="592222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Louvain algorithm is essentially</a:t>
            </a:r>
            <a:r>
              <a:rPr lang="en-US" baseline="0" dirty="0"/>
              <a:t> based on a the use of a measure, modularity, that allows to assess the quality of a community clustering. The algorithm performs greedy optimization of this measure. It is fairly straightforward: initially every node is considered as a community. The communities are traversed, and for each community it is tested whether by joining it to a neighboring community, the modularity of the clustering can be improved. This process is repeated till no new communities form anymore.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57</a:t>
            </a:fld>
            <a:endParaRPr lang="en-US"/>
          </a:p>
        </p:txBody>
      </p:sp>
    </p:spTree>
    <p:extLst>
      <p:ext uri="{BB962C8B-B14F-4D97-AF65-F5344CB8AC3E}">
        <p14:creationId xmlns:p14="http://schemas.microsoft.com/office/powerpoint/2010/main" val="918729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In order to measure the</a:t>
            </a:r>
            <a:r>
              <a:rPr lang="en-US" baseline="0" dirty="0"/>
              <a:t> quality of a community clustering, modularity compares simply the difference between the number of edges that occur within a community with the number of edges that would be expected if the edges in the graph would occur randomly. The random graph model is used as what is called the null model, a graph that has the same distribution of node degrees, but randomly assigned connections.</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58</a:t>
            </a:fld>
            <a:endParaRPr lang="en-US"/>
          </a:p>
        </p:txBody>
      </p:sp>
    </p:spTree>
    <p:extLst>
      <p:ext uri="{BB962C8B-B14F-4D97-AF65-F5344CB8AC3E}">
        <p14:creationId xmlns:p14="http://schemas.microsoft.com/office/powerpoint/2010/main" val="2111195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null model requires to determining the number of edges that we would expect among a set of nodes, of which we know the degrees, but not the</a:t>
            </a:r>
            <a:r>
              <a:rPr lang="en-US" baseline="0" dirty="0"/>
              <a:t> connectivity in detail. Assume that for all nodes </a:t>
            </a:r>
            <a:r>
              <a:rPr lang="en-US" baseline="0" dirty="0" err="1"/>
              <a:t>i</a:t>
            </a:r>
            <a:r>
              <a:rPr lang="en-US" baseline="0" dirty="0"/>
              <a:t> in a community we would now their degree </a:t>
            </a:r>
            <a:r>
              <a:rPr lang="en-US" baseline="0" dirty="0" err="1"/>
              <a:t>ki</a:t>
            </a:r>
            <a:r>
              <a:rPr lang="en-US" baseline="0" dirty="0"/>
              <a:t> (number of edges leaving the node). How many edges would we then observe if the connections on the graph were generated randomly? To answer this question we reason as follows: select one of the nodes </a:t>
            </a:r>
            <a:r>
              <a:rPr lang="en-US" baseline="0" dirty="0" err="1"/>
              <a:t>i</a:t>
            </a:r>
            <a:r>
              <a:rPr lang="en-US" baseline="0" dirty="0"/>
              <a:t> with degree </a:t>
            </a:r>
            <a:r>
              <a:rPr lang="en-US" baseline="0" dirty="0" err="1"/>
              <a:t>ki</a:t>
            </a:r>
            <a:r>
              <a:rPr lang="en-US" baseline="0" dirty="0"/>
              <a:t>. What is now the probability (or fraction of weight) an arbitrary other node j with weight </a:t>
            </a:r>
            <a:r>
              <a:rPr lang="en-US" baseline="0" dirty="0" err="1"/>
              <a:t>kj</a:t>
            </a:r>
            <a:r>
              <a:rPr lang="en-US" baseline="0" dirty="0"/>
              <a:t> would receive? If there are a total of m edges in the network, there are 2m edge ends (since each edge ends in two nodes). If the edge ends of </a:t>
            </a:r>
            <a:r>
              <a:rPr lang="en-US" baseline="0" dirty="0" err="1"/>
              <a:t>ki</a:t>
            </a:r>
            <a:r>
              <a:rPr lang="en-US" baseline="0" dirty="0"/>
              <a:t> are uniformly distributed, node j would thus receive </a:t>
            </a:r>
            <a:r>
              <a:rPr lang="en-US" baseline="0" dirty="0" err="1"/>
              <a:t>ki</a:t>
            </a:r>
            <a:r>
              <a:rPr lang="en-US" baseline="0" dirty="0"/>
              <a:t>/2m edge ends. Thus the number of expected edges connecting nodes </a:t>
            </a:r>
            <a:r>
              <a:rPr lang="en-US" baseline="0" dirty="0" err="1"/>
              <a:t>i</a:t>
            </a:r>
            <a:r>
              <a:rPr lang="en-US" baseline="0" dirty="0"/>
              <a:t> and j would be </a:t>
            </a:r>
            <a:r>
              <a:rPr lang="en-US" baseline="0" dirty="0" err="1"/>
              <a:t>ki</a:t>
            </a:r>
            <a:r>
              <a:rPr lang="en-US" baseline="0" dirty="0"/>
              <a:t> times </a:t>
            </a:r>
            <a:r>
              <a:rPr lang="en-US" baseline="0" dirty="0" err="1"/>
              <a:t>kj</a:t>
            </a:r>
            <a:r>
              <a:rPr lang="en-US" baseline="0" dirty="0"/>
              <a:t>/2m.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59</a:t>
            </a:fld>
            <a:endParaRPr lang="en-US"/>
          </a:p>
        </p:txBody>
      </p:sp>
    </p:spTree>
    <p:extLst>
      <p:ext uri="{BB962C8B-B14F-4D97-AF65-F5344CB8AC3E}">
        <p14:creationId xmlns:p14="http://schemas.microsoft.com/office/powerpoint/2010/main" val="989170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problem that is characteristics for document classification</a:t>
            </a:r>
            <a:r>
              <a:rPr lang="en-US" baseline="0" dirty="0"/>
              <a:t> is the fact that the feature space for documents can be huge. From information retrieval we know that the vocabulary size of a large document collection can grow to significant sizes, reaching millions of terms. When considering more features, such as word bigrams to capture phrases or n-grams in words, the size of the features space further explodes.</a:t>
            </a:r>
          </a:p>
          <a:p>
            <a:endParaRPr lang="en-US" baseline="0" dirty="0"/>
          </a:p>
          <a:p>
            <a:r>
              <a:rPr lang="en-US" baseline="0" dirty="0"/>
              <a:t>In order to deal with the high dimensionality of the feature space, different routes have been explored. A first is to perform feature selection, using e.g. mutual information, and retain only features that are specific for classification (with all the potential drawbacks discussed earlier). A second approach is to use dimensionality reduction methods, such as word </a:t>
            </a:r>
            <a:r>
              <a:rPr lang="en-US" baseline="0" dirty="0" err="1"/>
              <a:t>embeddings</a:t>
            </a:r>
            <a:r>
              <a:rPr lang="en-US" baseline="0" dirty="0"/>
              <a:t> or LSI, and represent then documents in the much lower dimensional concept space. Finally, one may also focus on using classification algorithms that scale well with dimensionality.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5</a:t>
            </a:fld>
            <a:endParaRPr lang="en-US"/>
          </a:p>
        </p:txBody>
      </p:sp>
    </p:spTree>
    <p:extLst>
      <p:ext uri="{BB962C8B-B14F-4D97-AF65-F5344CB8AC3E}">
        <p14:creationId xmlns:p14="http://schemas.microsoft.com/office/powerpoint/2010/main" val="3632192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expected number of edges (the</a:t>
            </a:r>
            <a:r>
              <a:rPr lang="en-US" baseline="0" dirty="0"/>
              <a:t> null model) we can now formulate the modularity measure as the total difference of number of expected and effective edges for all pairs of nodes from the same cluster. The delta function assures that only nodes belonging to the same community are considered, since it returns 1 when ci = </a:t>
            </a:r>
            <a:r>
              <a:rPr lang="en-US" baseline="0" dirty="0" err="1"/>
              <a:t>cj</a:t>
            </a:r>
            <a:r>
              <a:rPr lang="en-US" baseline="0" dirty="0"/>
              <a:t>.</a:t>
            </a:r>
          </a:p>
          <a:p>
            <a:endParaRPr lang="en-US" baseline="0" dirty="0"/>
          </a:p>
          <a:p>
            <a:r>
              <a:rPr lang="en-US" baseline="0" dirty="0"/>
              <a:t>Due to normalization the measure returns </a:t>
            </a:r>
            <a:r>
              <a:rPr lang="en-US" baseline="0" dirty="0" err="1"/>
              <a:t>calues</a:t>
            </a:r>
            <a:r>
              <a:rPr lang="en-US" baseline="0" dirty="0"/>
              <a:t> between -1 and 1. In general, if modularity exceeds a certain threshold (0.3 to 0.7) the clustering of the network is considered to exhibit a good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60</a:t>
            </a:fld>
            <a:endParaRPr lang="en-US"/>
          </a:p>
        </p:txBody>
      </p:sp>
    </p:spTree>
    <p:extLst>
      <p:ext uri="{BB962C8B-B14F-4D97-AF65-F5344CB8AC3E}">
        <p14:creationId xmlns:p14="http://schemas.microsoft.com/office/powerpoint/2010/main" val="3602152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the modularity measure the next question is now how to use it to infer the communities. This is performed through local optimization. The algorithm sequentially traverses all nodes of the network, and for each node checks how the modularity can be increased maximally by having the node joining the node of a neighboring community. It then decides to join that node to the best community.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61</a:t>
            </a:fld>
            <a:endParaRPr lang="en-US"/>
          </a:p>
        </p:txBody>
      </p:sp>
    </p:spTree>
    <p:extLst>
      <p:ext uri="{BB962C8B-B14F-4D97-AF65-F5344CB8AC3E}">
        <p14:creationId xmlns:p14="http://schemas.microsoft.com/office/powerpoint/2010/main" val="3465092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illustrate</a:t>
            </a:r>
            <a:r>
              <a:rPr lang="en-US" baseline="0" dirty="0"/>
              <a:t> the algorithm for a simple example. Initially, the modularity is zero since all nodes belong to different communities. We start now to process the nodes in some given order, e.g. size of identifier.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62</a:t>
            </a:fld>
            <a:endParaRPr lang="en-US"/>
          </a:p>
        </p:txBody>
      </p:sp>
    </p:spTree>
    <p:extLst>
      <p:ext uri="{BB962C8B-B14F-4D97-AF65-F5344CB8AC3E}">
        <p14:creationId xmlns:p14="http://schemas.microsoft.com/office/powerpoint/2010/main" val="2490313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1 we can join it either</a:t>
            </a:r>
            <a:r>
              <a:rPr lang="en-US" baseline="0" dirty="0"/>
              <a:t> to node 2 or 3, it’s two neighbors. To decide which is better, we have to compute modularity after the join. We see that it is better to join node 2, as the resulting modularity will be higher. We can think of this as follows: since node 3 has more connections, it is more likely to be randomly connected to node 1, this connecting to node 2 is more “surprising”.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63</a:t>
            </a:fld>
            <a:endParaRPr lang="en-US"/>
          </a:p>
        </p:txBody>
      </p:sp>
    </p:spTree>
    <p:extLst>
      <p:ext uri="{BB962C8B-B14F-4D97-AF65-F5344CB8AC3E}">
        <p14:creationId xmlns:p14="http://schemas.microsoft.com/office/powerpoint/2010/main" val="4095004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node 2 there will be no change</a:t>
            </a:r>
            <a:r>
              <a:rPr lang="en-US" baseline="0" dirty="0"/>
              <a:t>, as the only alternative would be node 3. But for the same reasons node 1 did not join node 3, also node 2 does not. Next is node 3: here we have two choices, either to join community {1,2}, or to join node 4. In the first case we obtain a larger community, and in the second case two smaller communities. Computation of modularity reveals that joining 1 and 2 gives a much better community structure.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64</a:t>
            </a:fld>
            <a:endParaRPr lang="en-US"/>
          </a:p>
        </p:txBody>
      </p:sp>
    </p:spTree>
    <p:extLst>
      <p:ext uri="{BB962C8B-B14F-4D97-AF65-F5344CB8AC3E}">
        <p14:creationId xmlns:p14="http://schemas.microsoft.com/office/powerpoint/2010/main" val="2009085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arguments as before will then join node 4 to 5 and finally node 6 to the community consisting of nodes 4 and 5. Then the first round of processing is over.</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65</a:t>
            </a:fld>
            <a:endParaRPr lang="en-US"/>
          </a:p>
        </p:txBody>
      </p:sp>
    </p:spTree>
    <p:extLst>
      <p:ext uri="{BB962C8B-B14F-4D97-AF65-F5344CB8AC3E}">
        <p14:creationId xmlns:p14="http://schemas.microsoft.com/office/powerpoint/2010/main" val="690137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round of processing</a:t>
            </a:r>
            <a:r>
              <a:rPr lang="en-US" baseline="0" dirty="0"/>
              <a:t> the resulting community nodes are collapsed in new nodes for the complete community, and the algorithm is re-run with the new resulting graph. Obviously, now the two remaining nodes will merge into a community, as the modularity will move from zero to positive. Then the algorithm terminates.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66</a:t>
            </a:fld>
            <a:endParaRPr lang="en-US"/>
          </a:p>
        </p:txBody>
      </p:sp>
    </p:spTree>
    <p:extLst>
      <p:ext uri="{BB962C8B-B14F-4D97-AF65-F5344CB8AC3E}">
        <p14:creationId xmlns:p14="http://schemas.microsoft.com/office/powerpoint/2010/main" val="1296178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constructing the communities, the modularity</a:t>
            </a:r>
            <a:r>
              <a:rPr lang="en-US" baseline="0" dirty="0"/>
              <a:t> measure can also be used to evaluate the quality of communities in hierarchical clustering. This can be done independently of how the clustering has been constructed. In fact, there is an optimal level of clustering when moving from one level of the hierarchy to the next. Initially increasing the number of communities increases their quality, by separating distinct communities. At a certain point, splitting of communities in smaller communities worsens the quality of the community structure. Thus there exists an optimum point of clustering that can be selected using modularity.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69</a:t>
            </a:fld>
            <a:endParaRPr lang="en-US"/>
          </a:p>
        </p:txBody>
      </p:sp>
    </p:spTree>
    <p:extLst>
      <p:ext uri="{BB962C8B-B14F-4D97-AF65-F5344CB8AC3E}">
        <p14:creationId xmlns:p14="http://schemas.microsoft.com/office/powerpoint/2010/main" val="35178003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Louvain modularity clustering is today the method of choice</a:t>
            </a:r>
            <a:r>
              <a:rPr lang="en-US" baseline="0" dirty="0"/>
              <a:t> for social network clustering, mainly because of its good computational efficiency. It runs in n log n, which makes it applicable for very large networks, as they occur today, in particular for social networks resulting from large platforms, as social network sites, messaging services or telephony.</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70</a:t>
            </a:fld>
            <a:endParaRPr lang="en-US"/>
          </a:p>
        </p:txBody>
      </p:sp>
    </p:spTree>
    <p:extLst>
      <p:ext uri="{BB962C8B-B14F-4D97-AF65-F5344CB8AC3E}">
        <p14:creationId xmlns:p14="http://schemas.microsoft.com/office/powerpoint/2010/main" val="50054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introduce a second algorithm fro community detection, that</a:t>
            </a:r>
            <a:r>
              <a:rPr lang="en-US" baseline="0" dirty="0"/>
              <a:t> belongs to the class of divisive algorithms. Also this algorithm is based on a measure, this time on a measure on edges. The </a:t>
            </a:r>
            <a:r>
              <a:rPr lang="en-US" baseline="0" dirty="0" err="1"/>
              <a:t>betweenness</a:t>
            </a:r>
            <a:r>
              <a:rPr lang="en-US" baseline="0" dirty="0"/>
              <a:t> measure gives an indication which edges are likely to connect different communities, and thus are good splitting points, to partition larger parts of the network in to communities. The algorithm recursively decomposes the network, by removing edges with the highest </a:t>
            </a:r>
            <a:r>
              <a:rPr lang="en-US" baseline="0" dirty="0" err="1"/>
              <a:t>betweenness</a:t>
            </a:r>
            <a:r>
              <a:rPr lang="en-US" baseline="0" dirty="0"/>
              <a:t> measure, till no edges are left. Also this algorithm results in a hierarchical clustering.</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71</a:t>
            </a:fld>
            <a:endParaRPr lang="en-US"/>
          </a:p>
        </p:txBody>
      </p:sp>
    </p:spTree>
    <p:extLst>
      <p:ext uri="{BB962C8B-B14F-4D97-AF65-F5344CB8AC3E}">
        <p14:creationId xmlns:p14="http://schemas.microsoft.com/office/powerpoint/2010/main" val="366622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100000"/>
              <a:buFont typeface="Arial"/>
              <a:buNone/>
            </a:pPr>
            <a:r>
              <a:rPr lang="en-US" dirty="0"/>
              <a:t>Actually, a very straightforward method for document classification, that scales well with dimensionality, is inspired by information</a:t>
            </a:r>
            <a:r>
              <a:rPr lang="en-US" baseline="0" dirty="0"/>
              <a:t> retrieval. In the </a:t>
            </a:r>
            <a:r>
              <a:rPr lang="en-US" baseline="0" dirty="0" err="1"/>
              <a:t>kNN</a:t>
            </a:r>
            <a:r>
              <a:rPr lang="en-US" baseline="0" dirty="0"/>
              <a:t> method, the top k most similar documents according to the vector space model are retrieved, and then the majority label is used as the classification of the document. Strictly speaking with this method no classifier is learnt, but the classifier consists of the vector space representation of the whole document collection, so learning is trivial in that case. The method works in practice well. One critical choice is the parameter k, that determines how large the neighborhood is that is taken into account, and can be understood as the complexity of the model. In line with what we have seen on the dependency of bias and variance on model complexity. In the context of </a:t>
            </a:r>
            <a:r>
              <a:rPr lang="en-US" baseline="0" dirty="0" err="1"/>
              <a:t>kNN</a:t>
            </a:r>
            <a:r>
              <a:rPr lang="en-US" baseline="0" dirty="0"/>
              <a:t> a model is complex when k is small, since for every document very different sets of neighbors are chosen. Correspondingly it holds that for </a:t>
            </a:r>
            <a:r>
              <a:rPr lang="fr-CH" sz="1200" b="0" i="0" u="none" strike="noStrike" cap="none" baseline="0" dirty="0" err="1">
                <a:solidFill>
                  <a:schemeClr val="dk1"/>
                </a:solidFill>
                <a:latin typeface="Calibri"/>
                <a:cs typeface="Calibri"/>
                <a:sym typeface="Calibri"/>
              </a:rPr>
              <a:t>small</a:t>
            </a:r>
            <a:r>
              <a:rPr lang="en" sz="1200" b="0" i="0" u="none" strike="noStrike" cap="none" dirty="0">
                <a:solidFill>
                  <a:schemeClr val="dk1"/>
                </a:solidFill>
                <a:latin typeface="Calibri"/>
                <a:ea typeface="Calibri"/>
                <a:cs typeface="Calibri"/>
                <a:sym typeface="Calibri"/>
              </a:rPr>
              <a:t> k</a:t>
            </a:r>
            <a:r>
              <a:rPr lang="fr-CH" sz="1200" b="0" i="0" u="none" strike="noStrike" cap="none" dirty="0">
                <a:solidFill>
                  <a:schemeClr val="dk1"/>
                </a:solidFill>
                <a:latin typeface="Calibri"/>
                <a:ea typeface="Calibri"/>
                <a:cs typeface="Calibri"/>
                <a:sym typeface="Calibri"/>
              </a:rPr>
              <a:t> (</a:t>
            </a:r>
            <a:r>
              <a:rPr lang="fr-CH" sz="1200" b="0" i="0" u="none" strike="noStrike" cap="none" dirty="0" err="1">
                <a:solidFill>
                  <a:schemeClr val="dk1"/>
                </a:solidFill>
                <a:latin typeface="Calibri"/>
                <a:ea typeface="Calibri"/>
                <a:cs typeface="Calibri"/>
                <a:sym typeface="Calibri"/>
              </a:rPr>
              <a:t>complex</a:t>
            </a:r>
            <a:r>
              <a:rPr lang="fr-CH" sz="1200" b="0" i="0" u="none" strike="noStrike" cap="none" dirty="0">
                <a:solidFill>
                  <a:schemeClr val="dk1"/>
                </a:solidFill>
                <a:latin typeface="Calibri"/>
                <a:ea typeface="Calibri"/>
                <a:cs typeface="Calibri"/>
                <a:sym typeface="Calibri"/>
              </a:rPr>
              <a:t> model) </a:t>
            </a:r>
            <a:r>
              <a:rPr lang="fr-CH" sz="1200" b="0" i="0" u="none" strike="noStrike" cap="none" dirty="0" err="1">
                <a:solidFill>
                  <a:schemeClr val="dk1"/>
                </a:solidFill>
                <a:latin typeface="Calibri"/>
                <a:ea typeface="Calibri"/>
                <a:cs typeface="Calibri"/>
                <a:sym typeface="Calibri"/>
              </a:rPr>
              <a:t>we</a:t>
            </a:r>
            <a:r>
              <a:rPr lang="fr-CH" sz="1200" b="0" i="0" u="none" strike="noStrike" cap="none" dirty="0">
                <a:solidFill>
                  <a:schemeClr val="dk1"/>
                </a:solidFill>
                <a:latin typeface="Calibri"/>
                <a:ea typeface="Calibri"/>
                <a:cs typeface="Calibri"/>
                <a:sym typeface="Calibri"/>
              </a:rPr>
              <a:t> have</a:t>
            </a:r>
            <a:r>
              <a:rPr lang="fr-CH" sz="1200" b="0" i="0" u="none" strike="noStrike" cap="none" baseline="0" dirty="0">
                <a:solidFill>
                  <a:schemeClr val="dk1"/>
                </a:solidFill>
                <a:latin typeface="Calibri"/>
                <a:ea typeface="Calibri"/>
                <a:cs typeface="Calibri"/>
                <a:sym typeface="Calibri"/>
              </a:rPr>
              <a:t> </a:t>
            </a:r>
            <a:r>
              <a:rPr lang="en" sz="1200" b="0" i="0" u="none" strike="noStrike" cap="none" dirty="0">
                <a:solidFill>
                  <a:schemeClr val="dk1"/>
                </a:solidFill>
                <a:latin typeface="Calibri"/>
                <a:ea typeface="Calibri"/>
                <a:cs typeface="Calibri"/>
                <a:sym typeface="Calibri"/>
              </a:rPr>
              <a:t>low bias</a:t>
            </a:r>
            <a:r>
              <a:rPr lang="fr-CH" sz="1200" b="0" i="0" u="none" strike="noStrike" cap="none" dirty="0">
                <a:solidFill>
                  <a:schemeClr val="dk1"/>
                </a:solidFill>
                <a:latin typeface="Calibri"/>
                <a:ea typeface="Calibri"/>
                <a:cs typeface="Calibri"/>
                <a:sym typeface="Calibri"/>
              </a:rPr>
              <a:t>,</a:t>
            </a:r>
            <a:r>
              <a:rPr lang="fr-CH" sz="1200" b="0" i="0" u="none" strike="noStrike" cap="none" baseline="0" dirty="0">
                <a:solidFill>
                  <a:schemeClr val="dk1"/>
                </a:solidFill>
                <a:latin typeface="Calibri"/>
                <a:ea typeface="Calibri"/>
                <a:cs typeface="Calibri"/>
                <a:sym typeface="Calibri"/>
              </a:rPr>
              <a:t> but </a:t>
            </a:r>
            <a:r>
              <a:rPr lang="en" sz="1200" b="0" i="0" u="none" strike="noStrike" cap="none" dirty="0">
                <a:solidFill>
                  <a:schemeClr val="dk1"/>
                </a:solidFill>
                <a:latin typeface="Calibri"/>
                <a:ea typeface="Calibri"/>
                <a:cs typeface="Calibri"/>
                <a:sym typeface="Calibri"/>
              </a:rPr>
              <a:t>high variance</a:t>
            </a:r>
            <a:r>
              <a:rPr lang="fr-CH" sz="1200" b="0" i="0" u="none" strike="noStrike" cap="none" dirty="0">
                <a:solidFill>
                  <a:schemeClr val="dk1"/>
                </a:solidFill>
                <a:latin typeface="Calibri"/>
                <a:ea typeface="Calibri"/>
                <a:cs typeface="Calibri"/>
                <a:sym typeface="Calibri"/>
              </a:rPr>
              <a:t> and for large</a:t>
            </a:r>
            <a:r>
              <a:rPr lang="en" sz="1200" b="0" i="0" u="none" strike="noStrike" cap="none" dirty="0">
                <a:solidFill>
                  <a:schemeClr val="dk1"/>
                </a:solidFill>
                <a:latin typeface="Calibri"/>
                <a:ea typeface="Calibri"/>
                <a:cs typeface="Calibri"/>
                <a:sym typeface="Calibri"/>
              </a:rPr>
              <a:t> k </a:t>
            </a:r>
            <a:r>
              <a:rPr lang="fr-CH" sz="1200" b="0" i="0" u="none" strike="noStrike" cap="none" dirty="0" err="1">
                <a:solidFill>
                  <a:schemeClr val="dk1"/>
                </a:solidFill>
                <a:latin typeface="Calibri"/>
                <a:ea typeface="Calibri"/>
                <a:cs typeface="Calibri"/>
                <a:sym typeface="Calibri"/>
              </a:rPr>
              <a:t>we</a:t>
            </a:r>
            <a:r>
              <a:rPr lang="fr-CH" sz="1200" b="0" i="0" u="none" strike="noStrike" cap="none" baseline="0" dirty="0">
                <a:solidFill>
                  <a:schemeClr val="dk1"/>
                </a:solidFill>
                <a:latin typeface="Calibri"/>
                <a:ea typeface="Calibri"/>
                <a:cs typeface="Calibri"/>
                <a:sym typeface="Calibri"/>
              </a:rPr>
              <a:t> have</a:t>
            </a:r>
            <a:r>
              <a:rPr lang="en" sz="1200" b="0" i="0" u="none" strike="noStrike" cap="none" dirty="0">
                <a:solidFill>
                  <a:schemeClr val="dk1"/>
                </a:solidFill>
                <a:latin typeface="Calibri"/>
                <a:ea typeface="Calibri"/>
                <a:cs typeface="Calibri"/>
                <a:sym typeface="Calibri"/>
              </a:rPr>
              <a:t> high bias</a:t>
            </a:r>
            <a:r>
              <a:rPr lang="fr-CH" sz="1200" b="0" i="0" u="none" strike="noStrike" cap="none" baseline="0" dirty="0">
                <a:solidFill>
                  <a:schemeClr val="dk1"/>
                </a:solidFill>
                <a:latin typeface="Calibri"/>
                <a:ea typeface="Calibri"/>
                <a:cs typeface="Calibri"/>
                <a:sym typeface="Calibri"/>
              </a:rPr>
              <a:t> and </a:t>
            </a:r>
            <a:r>
              <a:rPr lang="en" sz="1200" b="0" i="0" u="none" strike="noStrike" cap="none" dirty="0">
                <a:solidFill>
                  <a:schemeClr val="dk1"/>
                </a:solidFill>
                <a:latin typeface="Calibri"/>
                <a:ea typeface="Calibri"/>
                <a:cs typeface="Calibri"/>
                <a:sym typeface="Calibri"/>
              </a:rPr>
              <a:t>low variance</a:t>
            </a:r>
            <a:r>
              <a:rPr lang="fr-CH" sz="1200" b="0" i="0" u="none" strike="noStrike" cap="none" dirty="0">
                <a:solidFill>
                  <a:schemeClr val="dk1"/>
                </a:solidFill>
                <a:latin typeface="Calibri"/>
                <a:ea typeface="Calibri"/>
                <a:cs typeface="Calibri"/>
                <a:sym typeface="Calibri"/>
              </a:rPr>
              <a:t>.</a:t>
            </a:r>
            <a:endParaRPr lang="en" sz="1200" b="0" i="0" u="none" strike="noStrike" cap="none" dirty="0">
              <a:solidFill>
                <a:schemeClr val="dk1"/>
              </a:solidFill>
              <a:latin typeface="Calibri"/>
              <a:ea typeface="Calibri"/>
              <a:cs typeface="Calibri"/>
              <a:sym typeface="Calibri"/>
            </a:endParaRP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6</a:t>
            </a:fld>
            <a:endParaRPr lang="en-US"/>
          </a:p>
        </p:txBody>
      </p:sp>
    </p:spTree>
    <p:extLst>
      <p:ext uri="{BB962C8B-B14F-4D97-AF65-F5344CB8AC3E}">
        <p14:creationId xmlns:p14="http://schemas.microsoft.com/office/powerpoint/2010/main" val="3473846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err="1"/>
              <a:t>Betweenness</a:t>
            </a:r>
            <a:r>
              <a:rPr lang="en-US" dirty="0"/>
              <a:t> centrality is an indicator of a node's centrality in a network. It is equal to the number of shortest paths from all vertices to all others that pass through that node. A node with high </a:t>
            </a:r>
            <a:r>
              <a:rPr lang="en-US" dirty="0" err="1"/>
              <a:t>betweenness</a:t>
            </a:r>
            <a:r>
              <a:rPr lang="en-US" dirty="0"/>
              <a:t> centrality has a large influence on the transfer of items through the network, under the assumption that item transfer follows the shortest paths. The concept finds wide application, including computer and social networks, biology, transport and scientific cooperation.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Alternatively,</a:t>
            </a:r>
            <a:r>
              <a:rPr lang="en-US" baseline="0" dirty="0"/>
              <a:t> t</a:t>
            </a:r>
            <a:r>
              <a:rPr lang="en-US" dirty="0"/>
              <a:t>here exist also the concept</a:t>
            </a:r>
            <a:r>
              <a:rPr lang="en-US" baseline="0" dirty="0"/>
              <a:t> of</a:t>
            </a:r>
            <a:r>
              <a:rPr lang="en-US" dirty="0"/>
              <a:t> </a:t>
            </a:r>
            <a:r>
              <a:rPr lang="en-US" sz="1200" i="1" dirty="0">
                <a:latin typeface="Helvetica"/>
                <a:cs typeface="Helvetica"/>
              </a:rPr>
              <a:t>random-walk </a:t>
            </a:r>
            <a:r>
              <a:rPr lang="en-US" sz="1200" i="1" dirty="0" err="1">
                <a:latin typeface="Helvetica"/>
                <a:cs typeface="Helvetica"/>
              </a:rPr>
              <a:t>betweenness</a:t>
            </a:r>
            <a:r>
              <a:rPr lang="en-US" sz="1200" dirty="0">
                <a:latin typeface="Helvetica"/>
                <a:cs typeface="Helvetica"/>
              </a:rPr>
              <a:t>. A pair of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r>
              <a:rPr lang="en-US" sz="1200" dirty="0">
                <a:latin typeface="Helvetica"/>
                <a:cs typeface="Helvetica"/>
              </a:rPr>
              <a:t>are chosen at random. A walker starts at </a:t>
            </a:r>
            <a:r>
              <a:rPr lang="en-US" sz="1200" i="1" dirty="0">
                <a:latin typeface="Times"/>
                <a:cs typeface="Times"/>
              </a:rPr>
              <a:t>m</a:t>
            </a:r>
            <a:r>
              <a:rPr lang="en-US" sz="1200" i="1" dirty="0">
                <a:latin typeface="Helvetica"/>
                <a:cs typeface="Helvetica"/>
              </a:rPr>
              <a:t>, </a:t>
            </a:r>
            <a:r>
              <a:rPr lang="en-US" sz="1200" dirty="0">
                <a:latin typeface="Helvetica"/>
                <a:cs typeface="Helvetica"/>
              </a:rPr>
              <a:t>following each adjacent link with equal probability until it reaches </a:t>
            </a:r>
            <a:r>
              <a:rPr lang="en-US" sz="1200" i="1" dirty="0">
                <a:latin typeface="Times"/>
                <a:cs typeface="Times"/>
              </a:rPr>
              <a:t>n</a:t>
            </a:r>
            <a:r>
              <a:rPr lang="en-US" sz="1200" i="1" dirty="0">
                <a:latin typeface="Helvetica"/>
                <a:cs typeface="Helvetica"/>
              </a:rPr>
              <a:t>. </a:t>
            </a:r>
            <a:r>
              <a:rPr lang="en-US" sz="1200" dirty="0">
                <a:latin typeface="Helvetica"/>
                <a:cs typeface="Helvetica"/>
              </a:rPr>
              <a:t>Random walk </a:t>
            </a:r>
            <a:r>
              <a:rPr lang="en-US" sz="1200" dirty="0" err="1">
                <a:latin typeface="Helvetica"/>
                <a:cs typeface="Helvetica"/>
              </a:rPr>
              <a:t>betweenness</a:t>
            </a:r>
            <a:r>
              <a:rPr lang="en-US" sz="1200" dirty="0">
                <a:latin typeface="Helvetica"/>
                <a:cs typeface="Helvetica"/>
              </a:rPr>
              <a:t> </a:t>
            </a:r>
            <a:r>
              <a:rPr lang="en-US" sz="1200" i="1" dirty="0" err="1">
                <a:latin typeface="Times"/>
                <a:cs typeface="Times"/>
              </a:rPr>
              <a:t>x</a:t>
            </a:r>
            <a:r>
              <a:rPr lang="en-US" sz="1200" i="1" baseline="-25000" dirty="0" err="1">
                <a:latin typeface="Times"/>
                <a:cs typeface="Times"/>
              </a:rPr>
              <a:t>ij</a:t>
            </a:r>
            <a:r>
              <a:rPr lang="en-US" sz="1200" i="1" dirty="0">
                <a:latin typeface="Helvetica"/>
                <a:cs typeface="Helvetica"/>
              </a:rPr>
              <a:t> </a:t>
            </a:r>
            <a:r>
              <a:rPr lang="en-US" sz="1200" dirty="0">
                <a:latin typeface="Helvetica"/>
                <a:cs typeface="Helvetica"/>
              </a:rPr>
              <a:t>is the probability that the link </a:t>
            </a:r>
            <a:r>
              <a:rPr lang="en-US" sz="1200" i="1" dirty="0" err="1">
                <a:latin typeface="Times"/>
                <a:cs typeface="Times"/>
              </a:rPr>
              <a:t>i→j</a:t>
            </a:r>
            <a:r>
              <a:rPr lang="en-US" sz="1200" i="1" dirty="0">
                <a:latin typeface="Helvetica"/>
                <a:cs typeface="Helvetica"/>
              </a:rPr>
              <a:t> </a:t>
            </a:r>
            <a:r>
              <a:rPr lang="en-US" sz="1200" dirty="0">
                <a:latin typeface="Helvetica"/>
                <a:cs typeface="Helvetica"/>
              </a:rPr>
              <a:t>was crossed by the walker after averaging over all possible choices for the starting nodes </a:t>
            </a:r>
            <a:r>
              <a:rPr lang="en-US" sz="1200" i="1" dirty="0">
                <a:latin typeface="Times"/>
                <a:cs typeface="Times"/>
              </a:rPr>
              <a:t>m</a:t>
            </a:r>
            <a:r>
              <a:rPr lang="en-US" sz="1200" i="1" dirty="0">
                <a:latin typeface="Helvetica"/>
                <a:cs typeface="Helvetica"/>
              </a:rPr>
              <a:t> </a:t>
            </a:r>
            <a:r>
              <a:rPr lang="en-US" sz="1200" dirty="0">
                <a:latin typeface="Helvetica"/>
                <a:cs typeface="Helvetica"/>
              </a:rPr>
              <a:t>and </a:t>
            </a:r>
            <a:r>
              <a:rPr lang="en-US" sz="1200" i="1" dirty="0">
                <a:latin typeface="Times"/>
                <a:cs typeface="Times"/>
              </a:rPr>
              <a:t>n</a:t>
            </a:r>
            <a:r>
              <a:rPr lang="en-US" sz="1200" i="1" dirty="0">
                <a:latin typeface="Helvetica"/>
                <a:cs typeface="Helvetica"/>
              </a:rPr>
              <a:t> </a:t>
            </a:r>
            <a:endParaRPr lang="en-US" sz="1200" dirty="0">
              <a:latin typeface="Helvetica"/>
              <a:cs typeface="Helvetica"/>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72</a:t>
            </a:fld>
            <a:endParaRPr lang="en-US"/>
          </a:p>
        </p:txBody>
      </p:sp>
    </p:spTree>
    <p:extLst>
      <p:ext uri="{BB962C8B-B14F-4D97-AF65-F5344CB8AC3E}">
        <p14:creationId xmlns:p14="http://schemas.microsoft.com/office/powerpoint/2010/main" val="1130827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network we compute betweenness for some selected edges. For example, for the edge 1-2 there is one shortest path between 1 and 2 that traverses the edge 1-2, thus the value is 1. For 1-3 there are shortest paths from the remaining 12 nodes in the network (except node 2) to node 1 that have to pass through this edge, thus the betweenness value is 12. For edge 3-4 we have paths going to both nodes 1 and 2, thus the betweenness value of that edge is significantly higher than for 1-3.</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73</a:t>
            </a:fld>
            <a:endParaRPr lang="en-US"/>
          </a:p>
        </p:txBody>
      </p:sp>
    </p:spTree>
    <p:extLst>
      <p:ext uri="{BB962C8B-B14F-4D97-AF65-F5344CB8AC3E}">
        <p14:creationId xmlns:p14="http://schemas.microsoft.com/office/powerpoint/2010/main" val="1666064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sense </a:t>
            </a:r>
            <a:r>
              <a:rPr lang="en-US" dirty="0" err="1"/>
              <a:t>betweenness</a:t>
            </a:r>
            <a:r>
              <a:rPr lang="en-US" dirty="0"/>
              <a:t> is the dual concept to connectivity. This is illustrated by the two graphs that result from real phone</a:t>
            </a:r>
            <a:r>
              <a:rPr lang="en-US" baseline="0" dirty="0"/>
              <a:t> call networks. On the left hand side we see the indication of the strengths of connections among the nodes. Communities are tightly connected by such links. On the right hand side we see the </a:t>
            </a:r>
            <a:r>
              <a:rPr lang="en-US" baseline="0" dirty="0" err="1"/>
              <a:t>betweenness</a:t>
            </a:r>
            <a:r>
              <a:rPr lang="en-US" baseline="0" dirty="0"/>
              <a:t> measure. Now the links that are connecting communities have a high strength, since, intuitively speaking, the traffic from one community to another has to traverse over these sparsely available links.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74</a:t>
            </a:fld>
            <a:endParaRPr lang="en-US"/>
          </a:p>
        </p:txBody>
      </p:sp>
    </p:spTree>
    <p:extLst>
      <p:ext uri="{BB962C8B-B14F-4D97-AF65-F5344CB8AC3E}">
        <p14:creationId xmlns:p14="http://schemas.microsoft.com/office/powerpoint/2010/main" val="21174218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illustrate the execution of the Girvan-Newman algorithm. In Step 1 we remove one edge (in the middle) that had the highest </a:t>
            </a:r>
            <a:r>
              <a:rPr lang="en-US" baseline="0" dirty="0" err="1"/>
              <a:t>betweenness</a:t>
            </a:r>
            <a:r>
              <a:rPr lang="en-US" baseline="0" dirty="0"/>
              <a:t> value, resulting in two communities. Next (by symmetry) the edges connected to nodes 7 and 8 are removed, and in the third and fourth step the network decomposes completely. By overlaying the communities that have resulted from each step we obtain the final hierarchical clustering.</a:t>
            </a:r>
          </a:p>
          <a:p>
            <a:endParaRPr lang="en-US" baseline="0" dirty="0"/>
          </a:p>
          <a:p>
            <a:r>
              <a:rPr lang="en-US" baseline="0" dirty="0"/>
              <a:t>As the graph structure changes in every step, the </a:t>
            </a:r>
            <a:r>
              <a:rPr lang="en-US" baseline="0" dirty="0" err="1"/>
              <a:t>betweenness</a:t>
            </a:r>
            <a:r>
              <a:rPr lang="en-US" baseline="0" dirty="0"/>
              <a:t> values have to be recomputed in every step. This constitutes the main cost of the algorithm.</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75</a:t>
            </a:fld>
            <a:endParaRPr lang="en-US"/>
          </a:p>
        </p:txBody>
      </p:sp>
    </p:spTree>
    <p:extLst>
      <p:ext uri="{BB962C8B-B14F-4D97-AF65-F5344CB8AC3E}">
        <p14:creationId xmlns:p14="http://schemas.microsoft.com/office/powerpoint/2010/main" val="41979818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has been applied in many</a:t>
            </a:r>
            <a:r>
              <a:rPr lang="en-US" baseline="0" dirty="0"/>
              <a:t> contexts, in particular on smaller graphs resulting from social science studies.</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76</a:t>
            </a:fld>
            <a:endParaRPr lang="en-US"/>
          </a:p>
        </p:txBody>
      </p:sp>
    </p:spTree>
    <p:extLst>
      <p:ext uri="{BB962C8B-B14F-4D97-AF65-F5344CB8AC3E}">
        <p14:creationId xmlns:p14="http://schemas.microsoft.com/office/powerpoint/2010/main" val="2882203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 origins of the algorithm come from studying a network of the 34 karate club members studied by the sociologist Wayne Zachary. Links capture interactions between the club members outside the club. The circles and the squares denote the two fractions that emerged after the club split into two following a feud between the group’s president and the coach. The split between the members closely follows the boundaries of these communities. This karate club has been historically used as a benchmark to test community finding algorithms.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u="none" kern="1200" baseline="0" dirty="0">
              <a:solidFill>
                <a:schemeClr val="tx1"/>
              </a:solidFill>
              <a:latin typeface="Arial" charset="0"/>
              <a:ea typeface="ＭＳ Ｐゴシック" pitchFamily="-109" charset="-128"/>
              <a:cs typeface="ＭＳ Ｐゴシック" pitchFamily="-109"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u="none" kern="1200" baseline="0" dirty="0">
                <a:solidFill>
                  <a:schemeClr val="tx1"/>
                </a:solidFill>
                <a:latin typeface="Arial" charset="0"/>
                <a:ea typeface="ＭＳ Ｐゴシック" pitchFamily="-109" charset="-128"/>
                <a:cs typeface="ＭＳ Ｐゴシック" pitchFamily="-109" charset="-128"/>
              </a:rPr>
              <a:t>There was one outlier, node number 3, where the algorithm wrongly assigns the member. </a:t>
            </a:r>
            <a:r>
              <a:rPr lang="en-US" dirty="0"/>
              <a:t>at the time of conflict, node 9 was completing a four-year quest to obtain a black belt, which he could only do with the instructor (node 34)</a:t>
            </a:r>
          </a:p>
        </p:txBody>
      </p:sp>
      <p:sp>
        <p:nvSpPr>
          <p:cNvPr id="4" name="Slide Number Placeholder 3"/>
          <p:cNvSpPr>
            <a:spLocks noGrp="1"/>
          </p:cNvSpPr>
          <p:nvPr>
            <p:ph type="sldNum" sz="quarter" idx="10"/>
          </p:nvPr>
        </p:nvSpPr>
        <p:spPr/>
        <p:txBody>
          <a:bodyPr/>
          <a:lstStyle/>
          <a:p>
            <a:fld id="{E6C47E0B-2958-48CC-BA4E-C350203CF107}" type="slidenum">
              <a:rPr lang="en-US" smtClean="0"/>
              <a:pPr/>
              <a:t>77</a:t>
            </a:fld>
            <a:endParaRPr lang="en-US"/>
          </a:p>
        </p:txBody>
      </p:sp>
    </p:spTree>
    <p:extLst>
      <p:ext uri="{BB962C8B-B14F-4D97-AF65-F5344CB8AC3E}">
        <p14:creationId xmlns:p14="http://schemas.microsoft.com/office/powerpoint/2010/main" val="2268392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now the process of computing the </a:t>
            </a:r>
            <a:r>
              <a:rPr lang="en-US" dirty="0" err="1"/>
              <a:t>betweenness</a:t>
            </a:r>
            <a:r>
              <a:rPr lang="en-US" dirty="0"/>
              <a:t> values. The approach is to perform a breadth-first</a:t>
            </a:r>
            <a:r>
              <a:rPr lang="en-US" baseline="0" dirty="0"/>
              <a:t> search (BFS) for every node in the graph. The nodes are arranged in increasing levels of distance of the starting node, e.g. node A.</a:t>
            </a:r>
            <a:endParaRPr lang="en-US" dirty="0"/>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78</a:t>
            </a:fld>
            <a:endParaRPr lang="en-US"/>
          </a:p>
        </p:txBody>
      </p:sp>
    </p:spTree>
    <p:extLst>
      <p:ext uri="{BB962C8B-B14F-4D97-AF65-F5344CB8AC3E}">
        <p14:creationId xmlns:p14="http://schemas.microsoft.com/office/powerpoint/2010/main" val="1086197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first phase</a:t>
            </a:r>
            <a:r>
              <a:rPr lang="en-US" baseline="0" dirty="0"/>
              <a:t> </a:t>
            </a:r>
            <a:r>
              <a:rPr lang="en-US" dirty="0"/>
              <a:t>we count</a:t>
            </a:r>
            <a:r>
              <a:rPr lang="en-US" baseline="0" dirty="0"/>
              <a:t> the number of shortest paths that are leading to each node, starting from node A. To do so we can simply reuse the data that has been computed at the previous level, summing up the number of paths that have been leading to each parent of a given node.</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79</a:t>
            </a:fld>
            <a:endParaRPr lang="en-US"/>
          </a:p>
        </p:txBody>
      </p:sp>
    </p:spTree>
    <p:extLst>
      <p:ext uri="{BB962C8B-B14F-4D97-AF65-F5344CB8AC3E}">
        <p14:creationId xmlns:p14="http://schemas.microsoft.com/office/powerpoint/2010/main" val="652845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14:m>
                  <m:oMath xmlns:m="http://schemas.openxmlformats.org/officeDocument/2006/math">
                    <m:r>
                      <a:rPr lang="fr-CH" sz="1200" b="0" i="1" smtClean="0">
                        <a:latin typeface="Cambria Math" charset="0"/>
                      </a:rPr>
                      <m:t>1+</m:t>
                    </m:r>
                    <m:nary>
                      <m:naryPr>
                        <m:chr m:val="∑"/>
                        <m:supHide m:val="on"/>
                        <m:ctrlPr>
                          <a:rPr lang="fr-CH" sz="1200" i="1">
                            <a:latin typeface="Cambria Math" panose="02040503050406030204" pitchFamily="18" charset="0"/>
                          </a:rPr>
                        </m:ctrlPr>
                      </m:naryPr>
                      <m:sub>
                        <m:r>
                          <a:rPr lang="fr-CH" sz="1200" b="0" i="1" smtClean="0">
                            <a:latin typeface="Cambria Math" charset="0"/>
                          </a:rPr>
                          <m:t>𝐶</m:t>
                        </m:r>
                        <m:r>
                          <a:rPr lang="fr-CH" sz="1200" i="1">
                            <a:latin typeface="Cambria Math" charset="0"/>
                          </a:rPr>
                          <m:t> </m:t>
                        </m:r>
                        <m:r>
                          <a:rPr lang="fr-CH" sz="1200" b="0" i="1" smtClean="0">
                            <a:latin typeface="Cambria Math" charset="0"/>
                          </a:rPr>
                          <m:t>𝑐h𝑖𝑙𝑑</m:t>
                        </m:r>
                        <m:r>
                          <a:rPr lang="fr-CH" sz="1200" b="0" i="1" smtClean="0">
                            <a:latin typeface="Cambria Math" charset="0"/>
                          </a:rPr>
                          <m:t> </m:t>
                        </m:r>
                        <m:r>
                          <a:rPr lang="fr-CH" sz="1200" i="1">
                            <a:latin typeface="Cambria Math" charset="0"/>
                          </a:rPr>
                          <m:t>𝑜𝑓</m:t>
                        </m:r>
                        <m:r>
                          <a:rPr lang="fr-CH" sz="1200" i="1">
                            <a:latin typeface="Cambria Math" charset="0"/>
                          </a:rPr>
                          <m:t> </m:t>
                        </m:r>
                        <m:r>
                          <a:rPr lang="fr-CH" sz="1200" i="1">
                            <a:latin typeface="Cambria Math" charset="0"/>
                          </a:rPr>
                          <m:t>𝑋</m:t>
                        </m:r>
                      </m:sub>
                      <m:sup/>
                      <m:e>
                        <m:r>
                          <a:rPr lang="fr-CH" sz="1200" b="0" i="1" smtClean="0">
                            <a:latin typeface="Cambria Math" charset="0"/>
                          </a:rPr>
                          <m:t>𝑒𝑑𝑔𝑒𝑤𝑒𝑖𝑔h𝑡</m:t>
                        </m:r>
                        <m:r>
                          <a:rPr lang="fr-CH" sz="1200" i="1">
                            <a:latin typeface="Cambria Math" charset="0"/>
                          </a:rPr>
                          <m:t>(</m:t>
                        </m:r>
                        <m:r>
                          <a:rPr lang="fr-CH" sz="1200" b="0" i="1" smtClean="0">
                            <a:latin typeface="Cambria Math" charset="0"/>
                          </a:rPr>
                          <m:t>𝑋</m:t>
                        </m:r>
                        <m:r>
                          <a:rPr lang="fr-CH" sz="1200" b="0" i="1" smtClean="0">
                            <a:latin typeface="Cambria Math" charset="0"/>
                          </a:rPr>
                          <m:t>−</m:t>
                        </m:r>
                        <m:r>
                          <a:rPr lang="fr-CH" sz="1200" b="0" i="1" smtClean="0">
                            <a:latin typeface="Cambria Math" charset="0"/>
                          </a:rPr>
                          <m:t>𝐶</m:t>
                        </m:r>
                        <m:r>
                          <a:rPr lang="fr-CH" sz="1200" i="1">
                            <a:latin typeface="Cambria Math" charset="0"/>
                          </a:rPr>
                          <m:t>)</m:t>
                        </m:r>
                      </m:e>
                    </m:nary>
                  </m:oMath>
                </a14:m>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Choice>
        <mc:Fallback xmlns="">
          <p:sp>
            <p:nvSpPr>
              <p:cNvPr id="3" name="Notes Placeholder 2"/>
              <p:cNvSpPr>
                <a:spLocks noGrp="1"/>
              </p:cNvSpPr>
              <p:nvPr>
                <p:ph type="body" idx="1"/>
              </p:nvPr>
            </p:nvSpPr>
            <p:spPr/>
            <p:txBody>
              <a:bodyPr/>
              <a:lstStyle/>
              <a:p>
                <a:r>
                  <a:rPr lang="en-US" dirty="0"/>
                  <a:t>In a second phase we compute edge</a:t>
                </a:r>
                <a:r>
                  <a:rPr lang="en-US" baseline="0" dirty="0"/>
                  <a:t> flow </a:t>
                </a:r>
                <a:r>
                  <a:rPr lang="en-US" dirty="0"/>
                  <a:t>values (that</a:t>
                </a:r>
                <a:r>
                  <a:rPr lang="en-US" baseline="0" dirty="0"/>
                  <a:t> are the </a:t>
                </a:r>
                <a:r>
                  <a:rPr lang="en-US" baseline="0" dirty="0" err="1"/>
                  <a:t>betweenness</a:t>
                </a:r>
                <a:r>
                  <a:rPr lang="en-US" baseline="0" dirty="0"/>
                  <a:t> values related to node A). We proceed in a bottom-up approach. The flow that arrives at every node is 1. In addition, the node receives also all the flows that are passing on to the children. Thus, the total flow weight a node receives (or has to pass through) is 1 plus the flows to all of its children. This weight is distributed over the parents, proportionally to the number of paths that are leading to those parents (what has been computed in phase 1).</a:t>
                </a:r>
              </a:p>
              <a:p>
                <a:endParaRPr lang="en-US" baseline="0" dirty="0"/>
              </a:p>
              <a:p>
                <a:r>
                  <a:rPr lang="en-US" baseline="0" dirty="0"/>
                  <a:t>This is a description of the initial steps in detail:</a:t>
                </a:r>
              </a:p>
              <a:p>
                <a:r>
                  <a:rPr lang="en-US" baseline="0" dirty="0"/>
                  <a:t>Node K: it receives a total flow of 1 from A. Since it has 2 incoming edges this flow is evenly distributed over the two incoming edges.</a:t>
                </a:r>
              </a:p>
              <a:p>
                <a:r>
                  <a:rPr lang="en-US" baseline="0" dirty="0"/>
                  <a:t>Node J: it receives a total flow of 1 from A plus transfers a flow of ½ to K. Thus the flow to distribute is: </a:t>
                </a:r>
                <a:r>
                  <a:rPr lang="fr-CH" sz="1200" b="0" i="0">
                    <a:latin typeface="Cambria Math" charset="0"/>
                  </a:rPr>
                  <a:t>1+</a:t>
                </a:r>
                <a:r>
                  <a:rPr lang="fr-CH" sz="1200" i="0">
                    <a:latin typeface="Cambria Math" panose="02040503050406030204" pitchFamily="18" charset="0"/>
                  </a:rPr>
                  <a:t>∑_(</a:t>
                </a:r>
                <a:r>
                  <a:rPr lang="fr-CH" sz="1200" b="0" i="0">
                    <a:latin typeface="Cambria Math" charset="0"/>
                  </a:rPr>
                  <a:t>𝐶</a:t>
                </a:r>
                <a:r>
                  <a:rPr lang="fr-CH" sz="1200" i="0">
                    <a:latin typeface="Cambria Math" charset="0"/>
                  </a:rPr>
                  <a:t> </a:t>
                </a:r>
                <a:r>
                  <a:rPr lang="fr-CH" sz="1200" b="0" i="0">
                    <a:latin typeface="Cambria Math" charset="0"/>
                  </a:rPr>
                  <a:t>𝑐ℎ𝑖𝑙𝑑 </a:t>
                </a:r>
                <a:r>
                  <a:rPr lang="fr-CH" sz="1200" i="0">
                    <a:latin typeface="Cambria Math" charset="0"/>
                  </a:rPr>
                  <a:t>𝑜𝑓 𝑋</a:t>
                </a:r>
                <a:r>
                  <a:rPr lang="fr-CH" sz="1200" i="0">
                    <a:latin typeface="Cambria Math" panose="02040503050406030204" pitchFamily="18" charset="0"/>
                  </a:rPr>
                  <a:t>)▒〖</a:t>
                </a:r>
                <a:r>
                  <a:rPr lang="fr-CH" sz="1200" b="0" i="0">
                    <a:latin typeface="Cambria Math" charset="0"/>
                  </a:rPr>
                  <a:t>𝑒𝑑𝑔𝑒𝑤𝑒𝑖𝑔ℎ𝑡</a:t>
                </a:r>
                <a:r>
                  <a:rPr lang="fr-CH" sz="1200" i="0">
                    <a:latin typeface="Cambria Math" charset="0"/>
                  </a:rPr>
                  <a:t>(</a:t>
                </a:r>
                <a:r>
                  <a:rPr lang="fr-CH" sz="1200" b="0" i="0">
                    <a:latin typeface="Cambria Math" charset="0"/>
                  </a:rPr>
                  <a:t>𝑋−𝐶</a:t>
                </a:r>
                <a:r>
                  <a:rPr lang="fr-CH" sz="1200" i="0">
                    <a:latin typeface="Cambria Math" charset="0"/>
                  </a:rPr>
                  <a:t>)</a:t>
                </a:r>
                <a:r>
                  <a:rPr lang="fr-CH" sz="1200" i="0">
                    <a:latin typeface="Cambria Math" panose="02040503050406030204" pitchFamily="18" charset="0"/>
                  </a:rPr>
                  <a:t>〗</a:t>
                </a:r>
                <a:r>
                  <a:rPr lang="en-US" baseline="0" dirty="0"/>
                  <a:t> = 1.5. It’s parent nodes G and H have a ratio of incoming shortest paths of 1:2, thus the flow is accordingly distributed over the incomgin edges, ½ and 1</a:t>
                </a:r>
              </a:p>
              <a:p>
                <a:r>
                  <a:rPr lang="en-US" baseline="0" dirty="0"/>
                  <a:t>Node H: it receives a total flow of 1 from A pls transfers a flow of 1 to J. This the flow do distributed is 2. The two parent nodes D and E have the same number of incoming shortest paths, this the flow is equally distributed.</a:t>
                </a:r>
              </a:p>
              <a:p>
                <a:r>
                  <a:rPr lang="en-US" baseline="0" dirty="0"/>
                  <a:t>The remaining steps proceed analogously.</a:t>
                </a:r>
              </a:p>
              <a:p>
                <a:endParaRPr lang="en-US" dirty="0"/>
              </a:p>
            </p:txBody>
          </p:sp>
        </mc:Fallback>
      </mc:AlternateContent>
      <p:sp>
        <p:nvSpPr>
          <p:cNvPr id="4" name="Slide Number Placeholder 3"/>
          <p:cNvSpPr>
            <a:spLocks noGrp="1"/>
          </p:cNvSpPr>
          <p:nvPr>
            <p:ph type="sldNum" sz="quarter" idx="10"/>
          </p:nvPr>
        </p:nvSpPr>
        <p:spPr/>
        <p:txBody>
          <a:bodyPr/>
          <a:lstStyle/>
          <a:p>
            <a:fld id="{E6C47E0B-2958-48CC-BA4E-C350203CF107}" type="slidenum">
              <a:rPr lang="en-US" smtClean="0"/>
              <a:pPr/>
              <a:t>81</a:t>
            </a:fld>
            <a:endParaRPr lang="en-US"/>
          </a:p>
        </p:txBody>
      </p:sp>
    </p:spTree>
    <p:extLst>
      <p:ext uri="{BB962C8B-B14F-4D97-AF65-F5344CB8AC3E}">
        <p14:creationId xmlns:p14="http://schemas.microsoft.com/office/powerpoint/2010/main" val="1956718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flows specific to a node have been computed for every node,</a:t>
            </a:r>
            <a:r>
              <a:rPr lang="en-US" baseline="0" dirty="0"/>
              <a:t> the last step is to aggregate for each edge all the flow values that have been computed for all the nodes. In this way we compute each flow twice (flow into both direction), therefore, the final </a:t>
            </a:r>
            <a:r>
              <a:rPr lang="en-US" baseline="0" dirty="0" err="1"/>
              <a:t>betweenness</a:t>
            </a:r>
            <a:r>
              <a:rPr lang="en-US" baseline="0" dirty="0"/>
              <a:t> value corresponds to the aggregate flow value divided by 2.</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82</a:t>
            </a:fld>
            <a:endParaRPr lang="en-US"/>
          </a:p>
        </p:txBody>
      </p:sp>
    </p:spTree>
    <p:extLst>
      <p:ext uri="{BB962C8B-B14F-4D97-AF65-F5344CB8AC3E}">
        <p14:creationId xmlns:p14="http://schemas.microsoft.com/office/powerpoint/2010/main" val="731364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Another frequently used method</a:t>
            </a:r>
            <a:r>
              <a:rPr lang="en-US" baseline="0" dirty="0"/>
              <a:t> used in document classification is Naïve Bayes Classifier. Like </a:t>
            </a:r>
            <a:r>
              <a:rPr lang="en-US" baseline="0" dirty="0" err="1"/>
              <a:t>kNN</a:t>
            </a:r>
            <a:r>
              <a:rPr lang="en-US" baseline="0" dirty="0"/>
              <a:t> can be understood as the analogue of classification for vector space retrieval, Naïve Bayes can be understood as the analogue of classification for probabilistic retrieval. </a:t>
            </a:r>
            <a:r>
              <a:rPr lang="en-US" dirty="0"/>
              <a:t>By applying Bayes law we</a:t>
            </a:r>
            <a:r>
              <a:rPr lang="en-US" baseline="0" dirty="0"/>
              <a:t> can derive the probability of a document belonging to a class, from two estimators (probabilities) that have to be learnt from the training data. For this method to work, words not occurring in the training set, but in the test set, need to have non-zero probabilities. </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7</a:t>
            </a:fld>
            <a:endParaRPr lang="en-US"/>
          </a:p>
        </p:txBody>
      </p:sp>
    </p:spTree>
    <p:extLst>
      <p:ext uri="{BB962C8B-B14F-4D97-AF65-F5344CB8AC3E}">
        <p14:creationId xmlns:p14="http://schemas.microsoft.com/office/powerpoint/2010/main" val="1271966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Girvan-Newman</a:t>
            </a:r>
            <a:r>
              <a:rPr lang="en-US" baseline="0" dirty="0"/>
              <a:t> algorithm is the classical algorithm for community detection. It’s major drawback is its scalability. The flow computation for one link has quadratic cost in the number of nodes (it has to be computed for each pair of nodes). If we assume sparse networks, where the number of links is of the same order as the number of nodes, the total cost is cubic. This was also one of the motivations the inspired the development of the modularity based community detection algorithm</a:t>
            </a:r>
          </a:p>
          <a:p>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85</a:t>
            </a:fld>
            <a:endParaRPr lang="en-US"/>
          </a:p>
        </p:txBody>
      </p:sp>
    </p:spTree>
    <p:extLst>
      <p:ext uri="{BB962C8B-B14F-4D97-AF65-F5344CB8AC3E}">
        <p14:creationId xmlns:p14="http://schemas.microsoft.com/office/powerpoint/2010/main" val="811115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C47E0B-2958-48CC-BA4E-C350203CF107}" type="slidenum">
              <a:rPr lang="en-US" smtClean="0"/>
              <a:pPr/>
              <a:t>87</a:t>
            </a:fld>
            <a:endParaRPr lang="en-US"/>
          </a:p>
        </p:txBody>
      </p:sp>
    </p:spTree>
    <p:extLst>
      <p:ext uri="{BB962C8B-B14F-4D97-AF65-F5344CB8AC3E}">
        <p14:creationId xmlns:p14="http://schemas.microsoft.com/office/powerpoint/2010/main" val="279533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training the model we have to compute for each class how likely a word is to appear in that class and we have to compute the relative frequencies of the classes, i.e. the probability of a class label to occur. Note that in the estimation for P(</a:t>
            </a:r>
            <a:r>
              <a:rPr lang="en-US" baseline="0" dirty="0" err="1"/>
              <a:t>w|C</a:t>
            </a:r>
            <a:r>
              <a:rPr lang="en-US" baseline="0" dirty="0"/>
              <a:t>) we add +1 to the word counts. This is called Laplacian smoothing and is necessary to avoid to assign zero probability to terms that do not occur in the training set, to avoid that subsequently a document that does contain such a term is considered as impossible when using the classifier. The reasoning is the same why smoothing has been used in probabilistic information retrieval.</a:t>
            </a:r>
          </a:p>
          <a:p>
            <a:endParaRPr lang="en-US" baseline="0" dirty="0"/>
          </a:p>
          <a:p>
            <a:r>
              <a:rPr lang="en-US" baseline="0" dirty="0"/>
              <a:t>Classification is performed by selecting the class with the highest probability to occur. This is computed from the logarithm of the estimated probability, as the summation is numerically more stable than multiplication.</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8</a:t>
            </a:fld>
            <a:endParaRPr lang="en-US"/>
          </a:p>
        </p:txBody>
      </p:sp>
    </p:spTree>
    <p:extLst>
      <p:ext uri="{BB962C8B-B14F-4D97-AF65-F5344CB8AC3E}">
        <p14:creationId xmlns:p14="http://schemas.microsoft.com/office/powerpoint/2010/main" val="375028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document classification word</a:t>
            </a:r>
            <a:r>
              <a:rPr lang="en-US" baseline="0" dirty="0"/>
              <a:t> </a:t>
            </a:r>
            <a:r>
              <a:rPr lang="en-US" baseline="0" dirty="0" err="1"/>
              <a:t>embeddings</a:t>
            </a:r>
            <a:r>
              <a:rPr lang="en-US" baseline="0" dirty="0"/>
              <a:t> can be used in different ways. One obvious way would be to use word embedding vectors as word representation, and to represent then documents as an aggregate of those vectors to obtain a low-dimensional feature space. However, another possibility is to use the word embedding approach in a more direct way, which has resulted in a classification algorithm that has been recently developed at Facebook and is known as </a:t>
            </a:r>
            <a:r>
              <a:rPr lang="en-US" baseline="0" dirty="0" err="1"/>
              <a:t>Fasttext</a:t>
            </a:r>
            <a:r>
              <a:rPr lang="en-US" baseline="0" dirty="0"/>
              <a:t>.</a:t>
            </a:r>
            <a:endParaRPr lang="en-US"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9</a:t>
            </a:fld>
            <a:endParaRPr lang="en-US"/>
          </a:p>
        </p:txBody>
      </p:sp>
    </p:spTree>
    <p:extLst>
      <p:ext uri="{BB962C8B-B14F-4D97-AF65-F5344CB8AC3E}">
        <p14:creationId xmlns:p14="http://schemas.microsoft.com/office/powerpoint/2010/main" val="29633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2388" y="304800"/>
            <a:ext cx="2082800"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52400" y="304800"/>
            <a:ext cx="6097588"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79388" y="1341438"/>
            <a:ext cx="8305800" cy="5029200"/>
          </a:xfrm>
        </p:spPr>
        <p:txBody>
          <a:bodyPr/>
          <a:lstStyle/>
          <a:p>
            <a:endParaRPr lang="fr-CH"/>
          </a:p>
        </p:txBody>
      </p:sp>
      <p:sp>
        <p:nvSpPr>
          <p:cNvPr id="4" name="Footer Placeholder 3"/>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408488" y="13414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408488" y="3932238"/>
            <a:ext cx="4076700"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0580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793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a:xfrm>
            <a:off x="152400" y="6477000"/>
            <a:ext cx="5867400" cy="228600"/>
          </a:xfrm>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793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408488" y="1341438"/>
            <a:ext cx="40767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Footer Placeholder 6"/>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Footer Placeholder 2"/>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fr-CH"/>
              <a:t>©2020, Karl Aberer, EPFL-IC, Laboratoire de systèmes d'informations répartis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52400" y="304800"/>
            <a:ext cx="83058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GB" dirty="0"/>
          </a:p>
        </p:txBody>
      </p:sp>
      <p:sp>
        <p:nvSpPr>
          <p:cNvPr id="5123" name="Rectangle 3"/>
          <p:cNvSpPr>
            <a:spLocks noGrp="1" noChangeArrowheads="1"/>
          </p:cNvSpPr>
          <p:nvPr>
            <p:ph type="body" idx="1"/>
          </p:nvPr>
        </p:nvSpPr>
        <p:spPr bwMode="auto">
          <a:xfrm>
            <a:off x="179388" y="13414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124" name="Rectangle 4"/>
          <p:cNvSpPr>
            <a:spLocks noGrp="1" noChangeArrowheads="1"/>
          </p:cNvSpPr>
          <p:nvPr>
            <p:ph type="ftr" sz="quarter" idx="3"/>
          </p:nvPr>
        </p:nvSpPr>
        <p:spPr bwMode="auto">
          <a:xfrm>
            <a:off x="152400" y="6477000"/>
            <a:ext cx="5867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900">
                <a:solidFill>
                  <a:schemeClr val="tx1"/>
                </a:solidFill>
                <a:latin typeface="Verdana" charset="0"/>
              </a:defRPr>
            </a:lvl1pPr>
          </a:lstStyle>
          <a:p>
            <a:r>
              <a:rPr lang="fr-CH"/>
              <a:t>©2020, Karl Aberer, EPFL-IC, Laboratoire de systèmes d'informations répartis </a:t>
            </a:r>
            <a:endParaRPr lang="en-GB" dirty="0"/>
          </a:p>
        </p:txBody>
      </p:sp>
      <p:sp>
        <p:nvSpPr>
          <p:cNvPr id="5127" name="Rectangle 7"/>
          <p:cNvSpPr>
            <a:spLocks noChangeArrowheads="1"/>
          </p:cNvSpPr>
          <p:nvPr userDrawn="1"/>
        </p:nvSpPr>
        <p:spPr bwMode="auto">
          <a:xfrm>
            <a:off x="6554788" y="6453188"/>
            <a:ext cx="1905000" cy="228600"/>
          </a:xfrm>
          <a:prstGeom prst="rect">
            <a:avLst/>
          </a:prstGeom>
          <a:noFill/>
          <a:ln w="9525">
            <a:noFill/>
            <a:miter lim="800000"/>
            <a:headEnd/>
            <a:tailEnd/>
          </a:ln>
          <a:effectLst/>
        </p:spPr>
        <p:txBody>
          <a:bodyPr lIns="92075" tIns="46038" rIns="92075" bIns="46038"/>
          <a:lstStyle/>
          <a:p>
            <a:pPr algn="r"/>
            <a:r>
              <a:rPr lang="en-US" sz="900" dirty="0">
                <a:solidFill>
                  <a:schemeClr val="tx1"/>
                </a:solidFill>
                <a:latin typeface="Verdana" charset="0"/>
              </a:rPr>
              <a:t>Applied</a:t>
            </a:r>
            <a:r>
              <a:rPr lang="en-US" sz="900" baseline="0" dirty="0">
                <a:solidFill>
                  <a:schemeClr val="tx1"/>
                </a:solidFill>
                <a:latin typeface="Verdana" charset="0"/>
              </a:rPr>
              <a:t> Classification </a:t>
            </a:r>
            <a:r>
              <a:rPr lang="en-US" sz="900" dirty="0">
                <a:solidFill>
                  <a:schemeClr val="tx1"/>
                </a:solidFill>
                <a:latin typeface="Verdana" charset="0"/>
              </a:rPr>
              <a:t>- </a:t>
            </a:r>
            <a:fld id="{FBCEA208-1882-4C4A-B71F-4FA789A04155}" type="slidenum">
              <a:rPr lang="en-US" sz="900">
                <a:solidFill>
                  <a:schemeClr val="tx1"/>
                </a:solidFill>
                <a:latin typeface="Verdana" charset="0"/>
              </a:rPr>
              <a:pPr algn="r"/>
              <a:t>‹#›</a:t>
            </a:fld>
            <a:endParaRPr lang="en-US" sz="900" dirty="0">
              <a:solidFill>
                <a:schemeClr val="tx1"/>
              </a:solidFill>
              <a:latin typeface="Verdana"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dt="0"/>
  <p:txStyles>
    <p:titleStyle>
      <a:lvl1pPr algn="l" rtl="0" fontAlgn="base">
        <a:spcBef>
          <a:spcPct val="0"/>
        </a:spcBef>
        <a:spcAft>
          <a:spcPct val="0"/>
        </a:spcAft>
        <a:defRPr sz="3600" b="1">
          <a:solidFill>
            <a:schemeClr val="tx2"/>
          </a:solidFill>
          <a:latin typeface="Calibri"/>
          <a:ea typeface="+mj-ea"/>
          <a:cs typeface="Calibri"/>
        </a:defRPr>
      </a:lvl1pPr>
      <a:lvl2pPr algn="ctr" rtl="0" fontAlgn="base">
        <a:spcBef>
          <a:spcPct val="0"/>
        </a:spcBef>
        <a:spcAft>
          <a:spcPct val="0"/>
        </a:spcAft>
        <a:defRPr sz="2400">
          <a:solidFill>
            <a:schemeClr val="tx2"/>
          </a:solidFill>
          <a:latin typeface="Comic Sans MS" charset="0"/>
        </a:defRPr>
      </a:lvl2pPr>
      <a:lvl3pPr algn="ctr" rtl="0" fontAlgn="base">
        <a:spcBef>
          <a:spcPct val="0"/>
        </a:spcBef>
        <a:spcAft>
          <a:spcPct val="0"/>
        </a:spcAft>
        <a:defRPr sz="2400">
          <a:solidFill>
            <a:schemeClr val="tx2"/>
          </a:solidFill>
          <a:latin typeface="Comic Sans MS" charset="0"/>
        </a:defRPr>
      </a:lvl3pPr>
      <a:lvl4pPr algn="ctr" rtl="0" fontAlgn="base">
        <a:spcBef>
          <a:spcPct val="0"/>
        </a:spcBef>
        <a:spcAft>
          <a:spcPct val="0"/>
        </a:spcAft>
        <a:defRPr sz="2400">
          <a:solidFill>
            <a:schemeClr val="tx2"/>
          </a:solidFill>
          <a:latin typeface="Comic Sans MS" charset="0"/>
        </a:defRPr>
      </a:lvl4pPr>
      <a:lvl5pPr algn="ctr" rtl="0" fontAlgn="base">
        <a:spcBef>
          <a:spcPct val="0"/>
        </a:spcBef>
        <a:spcAft>
          <a:spcPct val="0"/>
        </a:spcAft>
        <a:defRPr sz="2400">
          <a:solidFill>
            <a:schemeClr val="tx2"/>
          </a:solidFill>
          <a:latin typeface="Comic Sans MS"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2.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oleObject" Target="../embeddings/oleObject1.bin"/><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6.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emf"/><Relationship Id="rId5" Type="http://schemas.openxmlformats.org/officeDocument/2006/relationships/oleObject" Target="../embeddings/oleObject3.bin"/><Relationship Id="rId4" Type="http://schemas.openxmlformats.org/officeDocument/2006/relationships/image" Target="../media/image2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emf"/><Relationship Id="rId5" Type="http://schemas.openxmlformats.org/officeDocument/2006/relationships/oleObject" Target="../embeddings/oleObject4.bin"/><Relationship Id="rId4" Type="http://schemas.openxmlformats.org/officeDocument/2006/relationships/image" Target="../media/image270.png"/></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EPFL_SP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sempi.tech/climate_app/social-clustering/ba355fb0-dafc-11e5-a726-42010af0793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480.pn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youtube.com/watch?v=CHcExDsDeHU" TargetMode="External"/><Relationship Id="rId2" Type="http://schemas.openxmlformats.org/officeDocument/2006/relationships/hyperlink" Target="http://www-nlp.stanford.edu/IR-book/)"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6. Document Classification</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669381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instead of (word, context) pairs, </a:t>
                </a:r>
                <a:br>
                  <a:rPr lang="en-US" dirty="0"/>
                </a:br>
                <a:r>
                  <a:rPr lang="en-US" dirty="0"/>
                  <a:t>(class, paragraph) pairs</a:t>
                </a:r>
              </a:p>
              <a:p>
                <a:pPr lvl="1"/>
                <a:r>
                  <a:rPr lang="en-US" dirty="0"/>
                  <a:t>Word </a:t>
                </a:r>
                <a14:m>
                  <m:oMath xmlns:m="http://schemas.openxmlformats.org/officeDocument/2006/math">
                    <m:r>
                      <m:rPr>
                        <m:brk m:alnAt="7"/>
                      </m:rPr>
                      <a:rPr lang="fr-CH" i="1">
                        <a:latin typeface="Cambria Math" charset="0"/>
                      </a:rPr>
                      <m:t>𝑤</m:t>
                    </m:r>
                  </m:oMath>
                </a14:m>
                <a:r>
                  <a:rPr lang="en-US" dirty="0"/>
                  <a:t> → Class Label </a:t>
                </a:r>
                <a14:m>
                  <m:oMath xmlns:m="http://schemas.openxmlformats.org/officeDocument/2006/math">
                    <m:r>
                      <a:rPr lang="fr-CH" i="1">
                        <a:latin typeface="Cambria Math" charset="0"/>
                      </a:rPr>
                      <m:t>𝐶</m:t>
                    </m:r>
                  </m:oMath>
                </a14:m>
                <a:endParaRPr lang="en-US" dirty="0"/>
              </a:p>
              <a:p>
                <a:pPr lvl="1"/>
                <a:r>
                  <a:rPr lang="en-US" dirty="0"/>
                  <a:t>Context words </a:t>
                </a:r>
                <a14:m>
                  <m:oMath xmlns:m="http://schemas.openxmlformats.org/officeDocument/2006/math">
                    <m:r>
                      <a:rPr lang="fr-CH" i="1">
                        <a:latin typeface="Cambria Math" charset="0"/>
                      </a:rPr>
                      <m:t>𝑐</m:t>
                    </m:r>
                  </m:oMath>
                </a14:m>
                <a:r>
                  <a:rPr lang="en-US" dirty="0"/>
                  <a:t> → Paragraph </a:t>
                </a:r>
                <a14:m>
                  <m:oMath xmlns:m="http://schemas.openxmlformats.org/officeDocument/2006/math">
                    <m:r>
                      <a:rPr lang="fr-CH" i="1">
                        <a:latin typeface="Cambria Math" charset="0"/>
                      </a:rPr>
                      <m:t>𝑝</m:t>
                    </m:r>
                  </m:oMath>
                </a14:m>
                <a:endParaRPr lang="en-US" dirty="0"/>
              </a:p>
              <a:p>
                <a:r>
                  <a:rPr lang="en-US" dirty="0"/>
                  <a:t>Learn </a:t>
                </a:r>
                <a14:m>
                  <m:oMath xmlns:m="http://schemas.openxmlformats.org/officeDocument/2006/math">
                    <m:r>
                      <a:rPr lang="fr-CH" i="1">
                        <a:latin typeface="Cambria Math" charset="0"/>
                      </a:rPr>
                      <m:t>𝑃</m:t>
                    </m:r>
                    <m:d>
                      <m:dPr>
                        <m:ctrlPr>
                          <a:rPr lang="fr-CH" i="1" smtClean="0">
                            <a:latin typeface="Cambria Math" panose="02040503050406030204" pitchFamily="18" charset="0"/>
                          </a:rPr>
                        </m:ctrlPr>
                      </m:dPr>
                      <m:e>
                        <m:r>
                          <a:rPr lang="fr-CH" b="0" i="1" smtClean="0">
                            <a:latin typeface="Cambria Math" charset="0"/>
                          </a:rPr>
                          <m:t>𝐶</m:t>
                        </m:r>
                      </m:e>
                      <m:e>
                        <m:r>
                          <a:rPr lang="fr-CH" b="0" i="1" smtClean="0">
                            <a:latin typeface="Cambria Math" charset="0"/>
                          </a:rPr>
                          <m:t>𝑝</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sSup>
                          <m:sSupPr>
                            <m:ctrlPr>
                              <a:rPr lang="fr-CH" b="0" i="1" smtClean="0">
                                <a:latin typeface="Cambria Math" panose="02040503050406030204" pitchFamily="18" charset="0"/>
                                <a:ea typeface="Cambria Math" charset="0"/>
                                <a:cs typeface="Cambria Math" charset="0"/>
                              </a:rPr>
                            </m:ctrlPr>
                          </m:sSupPr>
                          <m:e>
                            <m:r>
                              <a:rPr lang="fr-CH" b="0" i="1" smtClean="0">
                                <a:latin typeface="Cambria Math" charset="0"/>
                                <a:ea typeface="Cambria Math" charset="0"/>
                                <a:cs typeface="Cambria Math" charset="0"/>
                              </a:rPr>
                              <m:t>𝑒</m:t>
                            </m:r>
                          </m:e>
                          <m:sup>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𝑝</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𝐶</m:t>
                                </m:r>
                              </m:sub>
                            </m:sSub>
                          </m:sup>
                        </m:sSup>
                      </m:num>
                      <m:den>
                        <m:nary>
                          <m:naryPr>
                            <m:chr m:val="∑"/>
                            <m:supHide m:val="on"/>
                            <m:ctrlPr>
                              <a:rPr lang="fr-CH" b="0" i="1" smtClean="0">
                                <a:latin typeface="Cambria Math" panose="02040503050406030204" pitchFamily="18" charset="0"/>
                                <a:ea typeface="Cambria Math" charset="0"/>
                                <a:cs typeface="Cambria Math" charset="0"/>
                              </a:rPr>
                            </m:ctrlPr>
                          </m:naryPr>
                          <m:sub>
                            <m:r>
                              <m:rPr>
                                <m:brk m:alnAt="7"/>
                              </m:rPr>
                              <a:rPr lang="fr-CH" b="0" i="1" smtClean="0">
                                <a:latin typeface="Cambria Math" charset="0"/>
                                <a:ea typeface="Cambria Math" charset="0"/>
                                <a:cs typeface="Cambria Math" charset="0"/>
                              </a:rPr>
                              <m:t>𝐶</m:t>
                            </m:r>
                            <m:r>
                              <a:rPr lang="fr-CH" b="0" i="1" smtClean="0">
                                <a:latin typeface="Cambria Math" charset="0"/>
                                <a:ea typeface="Cambria Math" charset="0"/>
                                <a:cs typeface="Cambria Math" charset="0"/>
                              </a:rPr>
                              <m:t>′</m:t>
                            </m:r>
                          </m:sub>
                          <m:sup/>
                          <m:e>
                            <m:sSup>
                              <m:sSupPr>
                                <m:ctrlPr>
                                  <a:rPr lang="fr-CH" i="1">
                                    <a:latin typeface="Cambria Math" panose="02040503050406030204" pitchFamily="18" charset="0"/>
                                    <a:ea typeface="Cambria Math" charset="0"/>
                                    <a:cs typeface="Cambria Math" charset="0"/>
                                  </a:rPr>
                                </m:ctrlPr>
                              </m:sSupPr>
                              <m:e>
                                <m:r>
                                  <a:rPr lang="fr-CH" i="1">
                                    <a:latin typeface="Cambria Math" charset="0"/>
                                    <a:ea typeface="Cambria Math" charset="0"/>
                                    <a:cs typeface="Cambria Math" charset="0"/>
                                  </a:rPr>
                                  <m:t>𝑒</m:t>
                                </m:r>
                              </m:e>
                              <m:sup>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𝑝</m:t>
                                    </m:r>
                                  </m:sub>
                                </m:sSub>
                                <m:r>
                                  <a:rPr lang="fr-CH" i="1">
                                    <a:latin typeface="Cambria Math" charset="0"/>
                                    <a:ea typeface="Cambria Math" charset="0"/>
                                    <a:cs typeface="Cambria Math" charset="0"/>
                                  </a:rPr>
                                  <m:t>.</m:t>
                                </m:r>
                                <m:sSub>
                                  <m:sSubPr>
                                    <m:ctrlPr>
                                      <a:rPr lang="fr-CH" i="1">
                                        <a:latin typeface="Cambria Math" panose="02040503050406030204" pitchFamily="18" charset="0"/>
                                        <a:ea typeface="Cambria Math" charset="0"/>
                                        <a:cs typeface="Cambria Math" charset="0"/>
                                      </a:rPr>
                                    </m:ctrlPr>
                                  </m:sSubPr>
                                  <m:e>
                                    <m:r>
                                      <a:rPr lang="fr-CH" i="1">
                                        <a:latin typeface="Cambria Math" charset="0"/>
                                        <a:ea typeface="Cambria Math" charset="0"/>
                                        <a:cs typeface="Cambria Math" charset="0"/>
                                      </a:rPr>
                                      <m:t>𝑣</m:t>
                                    </m:r>
                                  </m:e>
                                  <m:sub>
                                    <m:r>
                                      <a:rPr lang="fr-CH" i="1">
                                        <a:latin typeface="Cambria Math" charset="0"/>
                                        <a:ea typeface="Cambria Math" charset="0"/>
                                        <a:cs typeface="Cambria Math" charset="0"/>
                                      </a:rPr>
                                      <m:t>𝐶</m:t>
                                    </m:r>
                                    <m:r>
                                      <a:rPr lang="fr-CH" b="0" i="1" smtClean="0">
                                        <a:latin typeface="Cambria Math" charset="0"/>
                                        <a:ea typeface="Cambria Math" charset="0"/>
                                        <a:cs typeface="Cambria Math" charset="0"/>
                                      </a:rPr>
                                      <m:t>′</m:t>
                                    </m:r>
                                  </m:sub>
                                </m:sSub>
                              </m:sup>
                            </m:sSup>
                          </m:e>
                        </m:nary>
                      </m:den>
                    </m:f>
                  </m:oMath>
                </a14:m>
                <a:r>
                  <a:rPr lang="en-US" dirty="0"/>
                  <a:t>   (SGD)</a:t>
                </a:r>
              </a:p>
              <a:p>
                <a:r>
                  <a:rPr lang="en-US" dirty="0"/>
                  <a:t>Paragraph feature: </a:t>
                </a:r>
                <a14:m>
                  <m:oMath xmlns:m="http://schemas.openxmlformats.org/officeDocument/2006/math">
                    <m:sSub>
                      <m:sSubPr>
                        <m:ctrlPr>
                          <a:rPr lang="en-US" i="1">
                            <a:latin typeface="Cambria Math" panose="02040503050406030204" pitchFamily="18" charset="0"/>
                          </a:rPr>
                        </m:ctrlPr>
                      </m:sSubPr>
                      <m:e>
                        <m:r>
                          <a:rPr lang="fr-CH" i="1">
                            <a:latin typeface="Cambria Math" charset="0"/>
                          </a:rPr>
                          <m:t>𝑣</m:t>
                        </m:r>
                      </m:e>
                      <m:sub>
                        <m:r>
                          <a:rPr lang="fr-CH" i="1">
                            <a:latin typeface="Cambria Math" charset="0"/>
                          </a:rPr>
                          <m:t>𝑝</m:t>
                        </m:r>
                      </m:sub>
                    </m:sSub>
                    <m:r>
                      <a:rPr lang="fr-CH" i="1">
                        <a:latin typeface="Cambria Math" charset="0"/>
                      </a:rPr>
                      <m:t>=</m:t>
                    </m:r>
                    <m:nary>
                      <m:naryPr>
                        <m:chr m:val="∑"/>
                        <m:supHide m:val="on"/>
                        <m:ctrlPr>
                          <a:rPr lang="fr-CH" i="1">
                            <a:latin typeface="Cambria Math" panose="02040503050406030204" pitchFamily="18" charset="0"/>
                          </a:rPr>
                        </m:ctrlPr>
                      </m:naryPr>
                      <m:sub>
                        <m:r>
                          <m:rPr>
                            <m:brk m:alnAt="7"/>
                          </m:rPr>
                          <a:rPr lang="fr-CH" i="1">
                            <a:latin typeface="Cambria Math" charset="0"/>
                          </a:rPr>
                          <m:t>𝑤</m:t>
                        </m:r>
                        <m:r>
                          <a:rPr lang="fr-CH" i="1">
                            <a:latin typeface="Cambria Math" charset="0"/>
                            <a:ea typeface="Cambria Math" charset="0"/>
                            <a:cs typeface="Cambria Math" charset="0"/>
                          </a:rPr>
                          <m:t>∈</m:t>
                        </m:r>
                        <m:r>
                          <a:rPr lang="fr-CH" i="1">
                            <a:latin typeface="Cambria Math" charset="0"/>
                            <a:ea typeface="Cambria Math" charset="0"/>
                            <a:cs typeface="Cambria Math" charset="0"/>
                          </a:rPr>
                          <m:t>𝑝</m:t>
                        </m:r>
                      </m:sub>
                      <m:sup/>
                      <m:e>
                        <m:sSub>
                          <m:sSubPr>
                            <m:ctrlPr>
                              <a:rPr lang="fr-CH" i="1">
                                <a:latin typeface="Cambria Math" panose="02040503050406030204" pitchFamily="18" charset="0"/>
                              </a:rPr>
                            </m:ctrlPr>
                          </m:sSubPr>
                          <m:e>
                            <m:r>
                              <a:rPr lang="fr-CH" i="1">
                                <a:latin typeface="Cambria Math" charset="0"/>
                              </a:rPr>
                              <m:t>𝑣</m:t>
                            </m:r>
                          </m:e>
                          <m:sub>
                            <m:r>
                              <a:rPr lang="fr-CH" i="1">
                                <a:latin typeface="Cambria Math" charset="0"/>
                              </a:rPr>
                              <m:t>𝑤</m:t>
                            </m:r>
                          </m:sub>
                        </m:sSub>
                      </m:e>
                    </m:nary>
                  </m:oMath>
                </a14:m>
                <a:endParaRPr lang="en-US" dirty="0"/>
              </a:p>
              <a:p>
                <a:endParaRPr lang="en-US" dirty="0"/>
              </a:p>
              <a:p>
                <a:r>
                  <a:rPr lang="en-US" dirty="0"/>
                  <a:t>Then predict label from paragraph features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b="-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4310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Fasttext</a:t>
            </a:r>
            <a:endParaRPr lang="en-US" dirty="0"/>
          </a:p>
        </p:txBody>
      </p:sp>
      <p:sp>
        <p:nvSpPr>
          <p:cNvPr id="3" name="Content Placeholder 2"/>
          <p:cNvSpPr>
            <a:spLocks noGrp="1"/>
          </p:cNvSpPr>
          <p:nvPr>
            <p:ph idx="1"/>
          </p:nvPr>
        </p:nvSpPr>
        <p:spPr/>
        <p:txBody>
          <a:bodyPr/>
          <a:lstStyle/>
          <a:p>
            <a:r>
              <a:rPr lang="en-US" dirty="0"/>
              <a:t>Classifier based on word </a:t>
            </a:r>
            <a:r>
              <a:rPr lang="en-US" dirty="0" err="1"/>
              <a:t>embeddings</a:t>
            </a:r>
            <a:endParaRPr lang="en-US" dirty="0"/>
          </a:p>
          <a:p>
            <a:r>
              <a:rPr lang="en-US" dirty="0"/>
              <a:t>Extensions</a:t>
            </a:r>
          </a:p>
          <a:p>
            <a:pPr lvl="1"/>
            <a:r>
              <a:rPr lang="en-US" dirty="0"/>
              <a:t>Using word n-grams (phrases)</a:t>
            </a:r>
          </a:p>
          <a:p>
            <a:pPr lvl="1"/>
            <a:r>
              <a:rPr lang="en-US" dirty="0" err="1"/>
              <a:t>Subword</a:t>
            </a:r>
            <a:r>
              <a:rPr lang="en-US" dirty="0"/>
              <a:t> information (character n-grams)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43608" y="3738759"/>
            <a:ext cx="7200924" cy="1793000"/>
          </a:xfrm>
          <a:prstGeom prst="rect">
            <a:avLst/>
          </a:prstGeom>
          <a:noFill/>
          <a:ln w="9525">
            <a:noFill/>
            <a:miter lim="800000"/>
            <a:headEnd/>
            <a:tailEnd/>
          </a:ln>
          <a:effectLst/>
        </p:spPr>
      </p:pic>
    </p:spTree>
    <p:extLst>
      <p:ext uri="{BB962C8B-B14F-4D97-AF65-F5344CB8AC3E}">
        <p14:creationId xmlns:p14="http://schemas.microsoft.com/office/powerpoint/2010/main" val="284024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 Summary</a:t>
            </a:r>
          </a:p>
        </p:txBody>
      </p:sp>
      <p:sp>
        <p:nvSpPr>
          <p:cNvPr id="3" name="Content Placeholder 2"/>
          <p:cNvSpPr>
            <a:spLocks noGrp="1"/>
          </p:cNvSpPr>
          <p:nvPr>
            <p:ph idx="1"/>
          </p:nvPr>
        </p:nvSpPr>
        <p:spPr/>
        <p:txBody>
          <a:bodyPr/>
          <a:lstStyle/>
          <a:p>
            <a:r>
              <a:rPr lang="en-US" dirty="0"/>
              <a:t>Widely studied problem with many applications</a:t>
            </a:r>
          </a:p>
          <a:p>
            <a:pPr marL="457200" indent="-457200">
              <a:buFont typeface="Arial" charset="0"/>
              <a:buChar char="•"/>
            </a:pPr>
            <a:r>
              <a:rPr lang="en-US" dirty="0"/>
              <a:t>Spam filtering, Sentiment Analysis, Document Search</a:t>
            </a:r>
          </a:p>
          <a:p>
            <a:pPr marL="457200" indent="-457200">
              <a:buFont typeface="Arial" charset="0"/>
              <a:buChar char="•"/>
            </a:pPr>
            <a:r>
              <a:rPr lang="en-US" dirty="0"/>
              <a:t>Increasing interest</a:t>
            </a:r>
          </a:p>
          <a:p>
            <a:pPr marL="1200150" lvl="1" indent="-457200">
              <a:buFont typeface="Arial" charset="0"/>
              <a:buChar char="•"/>
            </a:pPr>
            <a:r>
              <a:rPr lang="en-US" dirty="0"/>
              <a:t>Powerful methods using very large corpuses</a:t>
            </a:r>
          </a:p>
          <a:p>
            <a:pPr marL="1200150" lvl="1" indent="-457200">
              <a:buFont typeface="Arial" charset="0"/>
              <a:buChar char="•"/>
            </a:pPr>
            <a:r>
              <a:rPr lang="en-US" dirty="0"/>
              <a:t>Information filtering on the Internet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805022"/>
            <a:ext cx="2966382" cy="16187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688" y="4805022"/>
            <a:ext cx="5278107" cy="1555738"/>
          </a:xfrm>
          <a:prstGeom prst="rect">
            <a:avLst/>
          </a:prstGeom>
        </p:spPr>
      </p:pic>
    </p:spTree>
    <p:extLst>
      <p:ext uri="{BB962C8B-B14F-4D97-AF65-F5344CB8AC3E}">
        <p14:creationId xmlns:p14="http://schemas.microsoft.com/office/powerpoint/2010/main" val="187294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sz="3600" dirty="0">
                <a:ea typeface="MS PGothic" charset="-128"/>
              </a:rPr>
              <a:t>For which document classifier the training cost is low and testing is expensive?</a:t>
            </a:r>
          </a:p>
        </p:txBody>
      </p:sp>
      <p:sp>
        <p:nvSpPr>
          <p:cNvPr id="13314" name="TPAnswers"/>
          <p:cNvSpPr>
            <a:spLocks noGrp="1"/>
          </p:cNvSpPr>
          <p:nvPr>
            <p:ph idx="1"/>
            <p:custDataLst>
              <p:tags r:id="rId2"/>
            </p:custDataLst>
          </p:nvPr>
        </p:nvSpPr>
        <p:spPr>
          <a:xfrm>
            <a:off x="457200" y="1600200"/>
            <a:ext cx="4114800" cy="4525963"/>
          </a:xfrm>
        </p:spPr>
        <p:txBody>
          <a:bodyPr>
            <a:normAutofit/>
          </a:bodyPr>
          <a:lstStyle/>
          <a:p>
            <a:pPr marL="514350" indent="-514350">
              <a:buFont typeface="Arial" charset="0"/>
              <a:buAutoNum type="alphaUcPeriod"/>
            </a:pPr>
            <a:r>
              <a:rPr lang="en-US" altLang="en-US">
                <a:ea typeface="MS PGothic" charset="-128"/>
              </a:rPr>
              <a:t>for </a:t>
            </a:r>
            <a:r>
              <a:rPr lang="en-US" altLang="en-US" dirty="0">
                <a:ea typeface="MS PGothic" charset="-128"/>
              </a:rPr>
              <a:t>none</a:t>
            </a:r>
          </a:p>
          <a:p>
            <a:pPr marL="514350" indent="-514350">
              <a:buFont typeface="Arial" charset="0"/>
              <a:buAutoNum type="alphaUcPeriod"/>
            </a:pPr>
            <a:r>
              <a:rPr lang="en-US" altLang="en-US" dirty="0">
                <a:ea typeface="MS PGothic" charset="-128"/>
              </a:rPr>
              <a:t>for </a:t>
            </a:r>
            <a:r>
              <a:rPr lang="en-US" altLang="en-US" dirty="0" err="1">
                <a:ea typeface="MS PGothic" charset="-128"/>
              </a:rPr>
              <a:t>kNN</a:t>
            </a:r>
            <a:endParaRPr lang="en-US" altLang="en-US" dirty="0">
              <a:ea typeface="MS PGothic" charset="-128"/>
            </a:endParaRPr>
          </a:p>
          <a:p>
            <a:pPr marL="514350" indent="-514350">
              <a:buFont typeface="Arial" charset="0"/>
              <a:buAutoNum type="alphaUcPeriod"/>
            </a:pPr>
            <a:r>
              <a:rPr lang="en-US" altLang="en-US" dirty="0">
                <a:ea typeface="MS PGothic" charset="-128"/>
              </a:rPr>
              <a:t>for </a:t>
            </a:r>
            <a:r>
              <a:rPr lang="en-US" altLang="en-US" dirty="0" err="1">
                <a:ea typeface="MS PGothic" charset="-128"/>
              </a:rPr>
              <a:t>NB</a:t>
            </a:r>
            <a:endParaRPr lang="en-US" altLang="en-US" dirty="0">
              <a:ea typeface="MS PGothic" charset="-128"/>
            </a:endParaRPr>
          </a:p>
          <a:p>
            <a:pPr marL="514350" indent="-514350">
              <a:buFont typeface="Arial" charset="0"/>
              <a:buAutoNum type="alphaUcPeriod"/>
            </a:pPr>
            <a:r>
              <a:rPr lang="en-US" altLang="en-US">
                <a:ea typeface="MS PGothic" charset="-128"/>
              </a:rPr>
              <a:t>for fasttext</a:t>
            </a:r>
            <a:endParaRPr lang="en-US" altLang="en-US" dirty="0">
              <a:ea typeface="MS PGothic" charset="-128"/>
            </a:endParaRPr>
          </a:p>
        </p:txBody>
      </p:sp>
      <p:pic>
        <p:nvPicPr>
          <p:cNvPr id="7" name="TPChart" hidden="1" title="Results Chart">
            <a:extLst>
              <a:ext uri="{FF2B5EF4-FFF2-40B4-BE49-F238E27FC236}">
                <a16:creationId xmlns:a16="http://schemas.microsoft.com/office/drawing/2014/main" id="{7CABCBC1-A308-5F4F-A45A-4CF1FB20F375}"/>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762500" y="1885950"/>
            <a:ext cx="4064000" cy="4572000"/>
          </a:xfrm>
          <a:prstGeom prst="rect">
            <a:avLst/>
          </a:prstGeom>
        </p:spPr>
      </p:pic>
      <p:sp>
        <p:nvSpPr>
          <p:cNvPr id="3" name="Footer Placeholder 2">
            <a:extLst>
              <a:ext uri="{FF2B5EF4-FFF2-40B4-BE49-F238E27FC236}">
                <a16:creationId xmlns:a16="http://schemas.microsoft.com/office/drawing/2014/main" id="{8635A71D-30CA-5249-B32E-AB5454C4AB18}"/>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custDataLst>
      <p:tags r:id="rId1"/>
    </p:custDataLst>
    <p:extLst>
      <p:ext uri="{BB962C8B-B14F-4D97-AF65-F5344CB8AC3E}">
        <p14:creationId xmlns:p14="http://schemas.microsoft.com/office/powerpoint/2010/main" val="409788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a:t>7. Recommender systems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12163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395536" y="1268760"/>
            <a:ext cx="4191744" cy="1750399"/>
          </a:xfrm>
          <a:prstGeom prst="rect">
            <a:avLst/>
          </a:prstGeom>
        </p:spPr>
      </p:pic>
      <p:pic>
        <p:nvPicPr>
          <p:cNvPr id="49" name="Picture 48"/>
          <p:cNvPicPr>
            <a:picLocks noChangeAspect="1"/>
          </p:cNvPicPr>
          <p:nvPr/>
        </p:nvPicPr>
        <p:blipFill>
          <a:blip r:embed="rId4"/>
          <a:stretch>
            <a:fillRect/>
          </a:stretch>
        </p:blipFill>
        <p:spPr>
          <a:xfrm>
            <a:off x="5436096" y="1268760"/>
            <a:ext cx="3059832" cy="1799016"/>
          </a:xfrm>
          <a:prstGeom prst="rect">
            <a:avLst/>
          </a:prstGeom>
        </p:spPr>
      </p:pic>
      <p:pic>
        <p:nvPicPr>
          <p:cNvPr id="52" name="Picture 51"/>
          <p:cNvPicPr>
            <a:picLocks noChangeAspect="1"/>
          </p:cNvPicPr>
          <p:nvPr/>
        </p:nvPicPr>
        <p:blipFill>
          <a:blip r:embed="rId5"/>
          <a:stretch>
            <a:fillRect/>
          </a:stretch>
        </p:blipFill>
        <p:spPr>
          <a:xfrm>
            <a:off x="1187624" y="3356992"/>
            <a:ext cx="2414021" cy="2808312"/>
          </a:xfrm>
          <a:prstGeom prst="rect">
            <a:avLst/>
          </a:prstGeom>
        </p:spPr>
      </p:pic>
      <p:pic>
        <p:nvPicPr>
          <p:cNvPr id="53" name="Picture 52"/>
          <p:cNvPicPr>
            <a:picLocks noChangeAspect="1"/>
          </p:cNvPicPr>
          <p:nvPr/>
        </p:nvPicPr>
        <p:blipFill>
          <a:blip r:embed="rId6"/>
          <a:stretch>
            <a:fillRect/>
          </a:stretch>
        </p:blipFill>
        <p:spPr>
          <a:xfrm>
            <a:off x="5508104" y="3356992"/>
            <a:ext cx="2912988" cy="2704296"/>
          </a:xfrm>
          <a:prstGeom prst="rect">
            <a:avLst/>
          </a:prstGeom>
        </p:spPr>
      </p:pic>
      <p:sp>
        <p:nvSpPr>
          <p:cNvPr id="3" name="TextBox 2"/>
          <p:cNvSpPr txBox="1"/>
          <p:nvPr/>
        </p:nvSpPr>
        <p:spPr>
          <a:xfrm>
            <a:off x="3131840" y="1052736"/>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Products</a:t>
            </a:r>
          </a:p>
        </p:txBody>
      </p:sp>
      <p:sp>
        <p:nvSpPr>
          <p:cNvPr id="9" name="TextBox 8"/>
          <p:cNvSpPr txBox="1"/>
          <p:nvPr/>
        </p:nvSpPr>
        <p:spPr>
          <a:xfrm>
            <a:off x="7274242" y="1052736"/>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People</a:t>
            </a:r>
          </a:p>
        </p:txBody>
      </p:sp>
      <p:sp>
        <p:nvSpPr>
          <p:cNvPr id="10" name="TextBox 9"/>
          <p:cNvSpPr txBox="1"/>
          <p:nvPr/>
        </p:nvSpPr>
        <p:spPr>
          <a:xfrm>
            <a:off x="7274242" y="5795972"/>
            <a:ext cx="1728192" cy="369332"/>
          </a:xfrm>
          <a:prstGeom prst="rect">
            <a:avLst/>
          </a:prstGeom>
          <a:solidFill>
            <a:schemeClr val="accent2"/>
          </a:solidFill>
        </p:spPr>
        <p:txBody>
          <a:bodyPr wrap="square" rtlCol="0">
            <a:spAutoFit/>
          </a:bodyPr>
          <a:lstStyle/>
          <a:p>
            <a:r>
              <a:rPr lang="en-US" sz="1800" dirty="0">
                <a:solidFill>
                  <a:schemeClr val="bg1"/>
                </a:solidFill>
                <a:latin typeface="Calibri" charset="0"/>
                <a:ea typeface="Calibri" charset="0"/>
                <a:cs typeface="Calibri" charset="0"/>
              </a:rPr>
              <a:t>News</a:t>
            </a:r>
          </a:p>
        </p:txBody>
      </p:sp>
      <p:sp>
        <p:nvSpPr>
          <p:cNvPr id="11" name="TextBox 10"/>
          <p:cNvSpPr txBox="1"/>
          <p:nvPr/>
        </p:nvSpPr>
        <p:spPr>
          <a:xfrm>
            <a:off x="3028220" y="5951820"/>
            <a:ext cx="1728192" cy="369332"/>
          </a:xfrm>
          <a:prstGeom prst="rect">
            <a:avLst/>
          </a:prstGeom>
          <a:solidFill>
            <a:schemeClr val="accent2"/>
          </a:solidFill>
        </p:spPr>
        <p:txBody>
          <a:bodyPr wrap="square" rtlCol="0">
            <a:spAutoFit/>
          </a:bodyPr>
          <a:lstStyle/>
          <a:p>
            <a:r>
              <a:rPr lang="en-US" sz="1800">
                <a:solidFill>
                  <a:schemeClr val="bg1"/>
                </a:solidFill>
                <a:latin typeface="Calibri" charset="0"/>
                <a:ea typeface="Calibri" charset="0"/>
                <a:cs typeface="Calibri" charset="0"/>
              </a:rPr>
              <a:t>People</a:t>
            </a:r>
          </a:p>
        </p:txBody>
      </p:sp>
    </p:spTree>
    <p:extLst>
      <p:ext uri="{BB962C8B-B14F-4D97-AF65-F5344CB8AC3E}">
        <p14:creationId xmlns:p14="http://schemas.microsoft.com/office/powerpoint/2010/main" val="304839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 Recommender System</a:t>
            </a:r>
          </a:p>
        </p:txBody>
      </p:sp>
      <p:sp>
        <p:nvSpPr>
          <p:cNvPr id="3" name="Content Placeholder 2"/>
          <p:cNvSpPr>
            <a:spLocks noGrp="1"/>
          </p:cNvSpPr>
          <p:nvPr>
            <p:ph idx="1"/>
          </p:nvPr>
        </p:nvSpPr>
        <p:spPr/>
        <p:txBody>
          <a:bodyPr/>
          <a:lstStyle/>
          <a:p>
            <a:pPr algn="ctr"/>
            <a:r>
              <a:rPr lang="en-GB" sz="2400" dirty="0"/>
              <a:t>Given a </a:t>
            </a:r>
            <a:r>
              <a:rPr lang="en-GB" sz="2400" i="1" dirty="0"/>
              <a:t>user</a:t>
            </a:r>
            <a:r>
              <a:rPr lang="en-GB" sz="2400" dirty="0"/>
              <a:t> model and a set of </a:t>
            </a:r>
            <a:r>
              <a:rPr lang="en-GB" sz="2400" i="1" dirty="0"/>
              <a:t>items</a:t>
            </a:r>
            <a:r>
              <a:rPr lang="en-GB" sz="2400" dirty="0"/>
              <a:t>, a recommender system is a function that helps to match users with items</a:t>
            </a:r>
            <a:r>
              <a:rPr lang="en-GB" sz="2400" i="1" dirty="0"/>
              <a:t> </a:t>
            </a:r>
            <a:r>
              <a:rPr lang="en-GB" sz="2400" dirty="0"/>
              <a:t>by </a:t>
            </a:r>
            <a:r>
              <a:rPr lang="en-GB" sz="2400" i="1" dirty="0"/>
              <a:t>ranking</a:t>
            </a:r>
            <a:r>
              <a:rPr lang="en-GB" sz="2400" dirty="0"/>
              <a:t> the items in order of decreased </a:t>
            </a:r>
            <a:r>
              <a:rPr lang="en-GB" sz="2400" i="1" dirty="0"/>
              <a:t>relevance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48" name="Picture 47"/>
          <p:cNvPicPr>
            <a:picLocks noChangeAspect="1"/>
          </p:cNvPicPr>
          <p:nvPr/>
        </p:nvPicPr>
        <p:blipFill>
          <a:blip r:embed="rId3"/>
          <a:stretch>
            <a:fillRect/>
          </a:stretch>
        </p:blipFill>
        <p:spPr>
          <a:xfrm>
            <a:off x="2555776" y="3068960"/>
            <a:ext cx="1162968" cy="1162968"/>
          </a:xfrm>
          <a:prstGeom prst="rect">
            <a:avLst/>
          </a:prstGeom>
        </p:spPr>
      </p:pic>
      <p:pic>
        <p:nvPicPr>
          <p:cNvPr id="49" name="Picture 48"/>
          <p:cNvPicPr>
            <a:picLocks noChangeAspect="1"/>
          </p:cNvPicPr>
          <p:nvPr/>
        </p:nvPicPr>
        <p:blipFill>
          <a:blip r:embed="rId4"/>
          <a:stretch>
            <a:fillRect/>
          </a:stretch>
        </p:blipFill>
        <p:spPr>
          <a:xfrm>
            <a:off x="4360251" y="2492896"/>
            <a:ext cx="1008112" cy="1008112"/>
          </a:xfrm>
          <a:prstGeom prst="rect">
            <a:avLst/>
          </a:prstGeom>
        </p:spPr>
      </p:pic>
      <p:pic>
        <p:nvPicPr>
          <p:cNvPr id="55" name="Picture 54"/>
          <p:cNvPicPr>
            <a:picLocks noChangeAspect="1"/>
          </p:cNvPicPr>
          <p:nvPr/>
        </p:nvPicPr>
        <p:blipFill>
          <a:blip r:embed="rId5"/>
          <a:stretch>
            <a:fillRect/>
          </a:stretch>
        </p:blipFill>
        <p:spPr>
          <a:xfrm>
            <a:off x="4355850" y="3371951"/>
            <a:ext cx="1018952" cy="1018952"/>
          </a:xfrm>
          <a:prstGeom prst="rect">
            <a:avLst/>
          </a:prstGeom>
        </p:spPr>
      </p:pic>
      <p:pic>
        <p:nvPicPr>
          <p:cNvPr id="56" name="Picture 55"/>
          <p:cNvPicPr>
            <a:picLocks noChangeAspect="1"/>
          </p:cNvPicPr>
          <p:nvPr/>
        </p:nvPicPr>
        <p:blipFill>
          <a:blip r:embed="rId6"/>
          <a:stretch>
            <a:fillRect/>
          </a:stretch>
        </p:blipFill>
        <p:spPr>
          <a:xfrm>
            <a:off x="4469282" y="4452022"/>
            <a:ext cx="792088" cy="792088"/>
          </a:xfrm>
          <a:prstGeom prst="rect">
            <a:avLst/>
          </a:prstGeom>
        </p:spPr>
      </p:pic>
      <p:sp>
        <p:nvSpPr>
          <p:cNvPr id="5" name="Rectangle 4">
            <a:extLst>
              <a:ext uri="{FF2B5EF4-FFF2-40B4-BE49-F238E27FC236}">
                <a16:creationId xmlns:a16="http://schemas.microsoft.com/office/drawing/2014/main" id="{03E85B7A-D782-3648-BC9D-3A7015C6D76F}"/>
              </a:ext>
            </a:extLst>
          </p:cNvPr>
          <p:cNvSpPr/>
          <p:nvPr/>
        </p:nvSpPr>
        <p:spPr>
          <a:xfrm>
            <a:off x="2555776" y="5545764"/>
            <a:ext cx="4155946" cy="523220"/>
          </a:xfrm>
          <a:prstGeom prst="rect">
            <a:avLst/>
          </a:prstGeom>
        </p:spPr>
        <p:txBody>
          <a:bodyPr wrap="none">
            <a:spAutoFit/>
          </a:bodyPr>
          <a:lstStyle/>
          <a:p>
            <a:r>
              <a:rPr lang="en-GB" sz="2800" dirty="0"/>
              <a:t>Learning a ranking function</a:t>
            </a:r>
            <a:endParaRPr lang="en-US" sz="2800"/>
          </a:p>
        </p:txBody>
      </p:sp>
    </p:spTree>
    <p:extLst>
      <p:ext uri="{BB962C8B-B14F-4D97-AF65-F5344CB8AC3E}">
        <p14:creationId xmlns:p14="http://schemas.microsoft.com/office/powerpoint/2010/main" val="23454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Recommender System</a:t>
            </a:r>
          </a:p>
        </p:txBody>
      </p:sp>
      <p:sp>
        <p:nvSpPr>
          <p:cNvPr id="3" name="Content Placeholder 2"/>
          <p:cNvSpPr>
            <a:spLocks noGrp="1"/>
          </p:cNvSpPr>
          <p:nvPr>
            <p:ph idx="1"/>
          </p:nvPr>
        </p:nvSpPr>
        <p:spPr/>
        <p:txBody>
          <a:bodyPr/>
          <a:lstStyle/>
          <a:p>
            <a:r>
              <a:rPr lang="en-GB" dirty="0"/>
              <a:t>Collaborative = “Tell me what </a:t>
            </a:r>
            <a:r>
              <a:rPr lang="en-GB" b="1" dirty="0"/>
              <a:t>other people </a:t>
            </a:r>
            <a:r>
              <a:rPr lang="en-GB" dirty="0"/>
              <a:t>like”</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pic>
        <p:nvPicPr>
          <p:cNvPr id="8" name="Picture 7"/>
          <p:cNvPicPr>
            <a:picLocks noChangeAspect="1"/>
          </p:cNvPicPr>
          <p:nvPr/>
        </p:nvPicPr>
        <p:blipFill>
          <a:blip r:embed="rId4"/>
          <a:stretch>
            <a:fillRect/>
          </a:stretch>
        </p:blipFill>
        <p:spPr>
          <a:xfrm>
            <a:off x="827584" y="4221088"/>
            <a:ext cx="1728192" cy="1728192"/>
          </a:xfrm>
          <a:prstGeom prst="rect">
            <a:avLst/>
          </a:prstGeom>
        </p:spPr>
      </p:pic>
      <p:sp>
        <p:nvSpPr>
          <p:cNvPr id="9" name="Rectangle 5"/>
          <p:cNvSpPr>
            <a:spLocks noChangeArrowheads="1"/>
          </p:cNvSpPr>
          <p:nvPr/>
        </p:nvSpPr>
        <p:spPr bwMode="auto">
          <a:xfrm>
            <a:off x="2555776" y="4807024"/>
            <a:ext cx="1944216"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Community data</a:t>
            </a:r>
          </a:p>
          <a:p>
            <a:pPr eaLnBrk="0" hangingPunct="0"/>
            <a:r>
              <a:rPr lang="en-US" sz="2000" dirty="0">
                <a:solidFill>
                  <a:schemeClr val="tx1"/>
                </a:solidFill>
                <a:latin typeface="Calibri"/>
                <a:cs typeface="Calibri"/>
              </a:rPr>
              <a:t>(Ratings)</a:t>
            </a:r>
          </a:p>
        </p:txBody>
      </p:sp>
      <p:pic>
        <p:nvPicPr>
          <p:cNvPr id="10" name="Picture 9"/>
          <p:cNvPicPr>
            <a:picLocks noChangeAspect="1"/>
          </p:cNvPicPr>
          <p:nvPr/>
        </p:nvPicPr>
        <p:blipFill>
          <a:blip r:embed="rId5"/>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499992" y="4581128"/>
            <a:ext cx="432048" cy="580160"/>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6"/>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sp>
        <p:nvSpPr>
          <p:cNvPr id="6" name="Rectangle 5">
            <a:extLst>
              <a:ext uri="{FF2B5EF4-FFF2-40B4-BE49-F238E27FC236}">
                <a16:creationId xmlns:a16="http://schemas.microsoft.com/office/drawing/2014/main" id="{8B265ED8-18EA-EA46-841B-6BBFDC74A78F}"/>
              </a:ext>
            </a:extLst>
          </p:cNvPr>
          <p:cNvSpPr/>
          <p:nvPr/>
        </p:nvSpPr>
        <p:spPr>
          <a:xfrm>
            <a:off x="4786928" y="5707201"/>
            <a:ext cx="2994474" cy="461665"/>
          </a:xfrm>
          <a:prstGeom prst="rect">
            <a:avLst/>
          </a:prstGeom>
        </p:spPr>
        <p:txBody>
          <a:bodyPr wrap="none">
            <a:spAutoFit/>
          </a:bodyPr>
          <a:lstStyle/>
          <a:p>
            <a:r>
              <a:rPr lang="en-GB" sz="2400" b="1" dirty="0"/>
              <a:t>Collaborative Filtering</a:t>
            </a:r>
            <a:endParaRPr lang="en-US" sz="2400" b="1"/>
          </a:p>
        </p:txBody>
      </p:sp>
    </p:spTree>
    <p:extLst>
      <p:ext uri="{BB962C8B-B14F-4D97-AF65-F5344CB8AC3E}">
        <p14:creationId xmlns:p14="http://schemas.microsoft.com/office/powerpoint/2010/main" val="268616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Recommender System</a:t>
            </a:r>
          </a:p>
        </p:txBody>
      </p:sp>
      <p:sp>
        <p:nvSpPr>
          <p:cNvPr id="3" name="Content Placeholder 2"/>
          <p:cNvSpPr>
            <a:spLocks noGrp="1"/>
          </p:cNvSpPr>
          <p:nvPr>
            <p:ph idx="1"/>
          </p:nvPr>
        </p:nvSpPr>
        <p:spPr/>
        <p:txBody>
          <a:bodyPr/>
          <a:lstStyle/>
          <a:p>
            <a:r>
              <a:rPr lang="en-GB" dirty="0"/>
              <a:t>Content-based = “Show me more of what </a:t>
            </a:r>
            <a:r>
              <a:rPr lang="en-GB" b="1" dirty="0"/>
              <a:t>I</a:t>
            </a:r>
            <a:r>
              <a:rPr lang="en-GB" dirty="0"/>
              <a:t> liked”</a:t>
            </a:r>
            <a:endParaRPr lang="en-GB"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755576" y="2348880"/>
            <a:ext cx="1162968" cy="1162968"/>
          </a:xfrm>
          <a:prstGeom prst="rect">
            <a:avLst/>
          </a:prstGeom>
        </p:spPr>
      </p:pic>
      <p:sp>
        <p:nvSpPr>
          <p:cNvPr id="7" name="Rectangle 5"/>
          <p:cNvSpPr>
            <a:spLocks noChangeArrowheads="1"/>
          </p:cNvSpPr>
          <p:nvPr/>
        </p:nvSpPr>
        <p:spPr bwMode="auto">
          <a:xfrm>
            <a:off x="1619672" y="2483024"/>
            <a:ext cx="2592288"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User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Context information</a:t>
            </a:r>
          </a:p>
        </p:txBody>
      </p:sp>
      <p:sp>
        <p:nvSpPr>
          <p:cNvPr id="9" name="Rectangle 5"/>
          <p:cNvSpPr>
            <a:spLocks noChangeArrowheads="1"/>
          </p:cNvSpPr>
          <p:nvPr/>
        </p:nvSpPr>
        <p:spPr bwMode="auto">
          <a:xfrm>
            <a:off x="2267744" y="4653136"/>
            <a:ext cx="1944216" cy="1016305"/>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Item profile</a:t>
            </a:r>
          </a:p>
          <a:p>
            <a:pPr eaLnBrk="0" hangingPunct="0"/>
            <a:r>
              <a:rPr lang="en-US" sz="2000" dirty="0">
                <a:solidFill>
                  <a:schemeClr val="tx1"/>
                </a:solidFill>
                <a:latin typeface="Calibri"/>
                <a:cs typeface="Calibri"/>
              </a:rPr>
              <a:t>+</a:t>
            </a:r>
          </a:p>
          <a:p>
            <a:pPr eaLnBrk="0" hangingPunct="0"/>
            <a:r>
              <a:rPr lang="en-US" sz="2000" dirty="0">
                <a:solidFill>
                  <a:schemeClr val="tx1"/>
                </a:solidFill>
                <a:latin typeface="Calibri"/>
                <a:cs typeface="Calibri"/>
              </a:rPr>
              <a:t>Past ratings</a:t>
            </a:r>
          </a:p>
        </p:txBody>
      </p:sp>
      <p:pic>
        <p:nvPicPr>
          <p:cNvPr id="10" name="Picture 9"/>
          <p:cNvPicPr>
            <a:picLocks noChangeAspect="1"/>
          </p:cNvPicPr>
          <p:nvPr/>
        </p:nvPicPr>
        <p:blipFill>
          <a:blip r:embed="rId4"/>
          <a:stretch>
            <a:fillRect/>
          </a:stretch>
        </p:blipFill>
        <p:spPr>
          <a:xfrm>
            <a:off x="4355976" y="3429000"/>
            <a:ext cx="1152128" cy="1152128"/>
          </a:xfrm>
          <a:prstGeom prst="rect">
            <a:avLst/>
          </a:prstGeom>
        </p:spPr>
      </p:pic>
      <p:sp>
        <p:nvSpPr>
          <p:cNvPr id="11" name="Rectangle 5"/>
          <p:cNvSpPr>
            <a:spLocks noChangeArrowheads="1"/>
          </p:cNvSpPr>
          <p:nvPr/>
        </p:nvSpPr>
        <p:spPr bwMode="auto">
          <a:xfrm>
            <a:off x="3707904" y="3861048"/>
            <a:ext cx="864096" cy="400752"/>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RS</a:t>
            </a:r>
          </a:p>
        </p:txBody>
      </p:sp>
      <p:cxnSp>
        <p:nvCxnSpPr>
          <p:cNvPr id="13" name="Curved Connector 12"/>
          <p:cNvCxnSpPr>
            <a:stCxn id="7" idx="3"/>
            <a:endCxn id="10" idx="0"/>
          </p:cNvCxnSpPr>
          <p:nvPr/>
        </p:nvCxnSpPr>
        <p:spPr bwMode="auto">
          <a:xfrm>
            <a:off x="4211960" y="2991177"/>
            <a:ext cx="720080" cy="437823"/>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17" name="Curved Connector 16"/>
          <p:cNvCxnSpPr>
            <a:stCxn id="9" idx="3"/>
            <a:endCxn id="10" idx="2"/>
          </p:cNvCxnSpPr>
          <p:nvPr/>
        </p:nvCxnSpPr>
        <p:spPr bwMode="auto">
          <a:xfrm flipV="1">
            <a:off x="4211960" y="4581128"/>
            <a:ext cx="720080" cy="580161"/>
          </a:xfrm>
          <a:prstGeom prst="curved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0" idx="3"/>
            <a:endCxn id="18" idx="1"/>
          </p:cNvCxnSpPr>
          <p:nvPr/>
        </p:nvCxnSpPr>
        <p:spPr bwMode="auto">
          <a:xfrm>
            <a:off x="5508104" y="4005064"/>
            <a:ext cx="1236464" cy="54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23" name="Group 22"/>
          <p:cNvGrpSpPr/>
          <p:nvPr/>
        </p:nvGrpSpPr>
        <p:grpSpPr>
          <a:xfrm>
            <a:off x="6300192" y="3429000"/>
            <a:ext cx="2051720" cy="1788648"/>
            <a:chOff x="6624736" y="3429000"/>
            <a:chExt cx="2051720" cy="1788648"/>
          </a:xfrm>
        </p:grpSpPr>
        <p:pic>
          <p:nvPicPr>
            <p:cNvPr id="18" name="Picture 17"/>
            <p:cNvPicPr>
              <a:picLocks noChangeAspect="1"/>
            </p:cNvPicPr>
            <p:nvPr/>
          </p:nvPicPr>
          <p:blipFill>
            <a:blip r:embed="rId5"/>
            <a:stretch>
              <a:fillRect/>
            </a:stretch>
          </p:blipFill>
          <p:spPr>
            <a:xfrm>
              <a:off x="7069112" y="3429000"/>
              <a:ext cx="1162968" cy="1162968"/>
            </a:xfrm>
            <a:prstGeom prst="rect">
              <a:avLst/>
            </a:prstGeom>
          </p:spPr>
        </p:pic>
        <p:sp>
          <p:nvSpPr>
            <p:cNvPr id="21" name="Rectangle 5"/>
            <p:cNvSpPr>
              <a:spLocks noChangeArrowheads="1"/>
            </p:cNvSpPr>
            <p:nvPr/>
          </p:nvSpPr>
          <p:spPr bwMode="auto">
            <a:xfrm>
              <a:off x="6624736" y="4509120"/>
              <a:ext cx="2051720" cy="708528"/>
            </a:xfrm>
            <a:prstGeom prst="rect">
              <a:avLst/>
            </a:prstGeom>
            <a:noFill/>
            <a:ln w="9525">
              <a:noFill/>
              <a:miter lim="800000"/>
              <a:headEnd/>
              <a:tailEnd/>
            </a:ln>
          </p:spPr>
          <p:txBody>
            <a:bodyPr wrap="square" lIns="92075" tIns="46038" rIns="92075" bIns="46038" anchor="ctr">
              <a:spAutoFit/>
            </a:bodyPr>
            <a:lstStyle/>
            <a:p>
              <a:pPr eaLnBrk="0" hangingPunct="0"/>
              <a:r>
                <a:rPr lang="en-US" sz="2000" dirty="0">
                  <a:solidFill>
                    <a:schemeClr val="tx1"/>
                  </a:solidFill>
                  <a:latin typeface="Calibri"/>
                  <a:cs typeface="Calibri"/>
                </a:rPr>
                <a:t>Recommendation</a:t>
              </a:r>
            </a:p>
            <a:p>
              <a:pPr eaLnBrk="0" hangingPunct="0"/>
              <a:r>
                <a:rPr lang="en-US" sz="2000" dirty="0">
                  <a:solidFill>
                    <a:schemeClr val="tx1"/>
                  </a:solidFill>
                  <a:latin typeface="Calibri"/>
                  <a:cs typeface="Calibri"/>
                </a:rPr>
                <a:t>list</a:t>
              </a:r>
            </a:p>
          </p:txBody>
        </p:sp>
      </p:grpSp>
      <p:pic>
        <p:nvPicPr>
          <p:cNvPr id="12" name="Picture 11"/>
          <p:cNvPicPr>
            <a:picLocks noChangeAspect="1"/>
          </p:cNvPicPr>
          <p:nvPr/>
        </p:nvPicPr>
        <p:blipFill>
          <a:blip r:embed="rId6"/>
          <a:stretch>
            <a:fillRect/>
          </a:stretch>
        </p:blipFill>
        <p:spPr>
          <a:xfrm>
            <a:off x="395536" y="4797152"/>
            <a:ext cx="936000" cy="936000"/>
          </a:xfrm>
          <a:prstGeom prst="rect">
            <a:avLst/>
          </a:prstGeom>
        </p:spPr>
      </p:pic>
      <p:pic>
        <p:nvPicPr>
          <p:cNvPr id="6" name="Picture 5"/>
          <p:cNvPicPr>
            <a:picLocks noChangeAspect="1"/>
          </p:cNvPicPr>
          <p:nvPr/>
        </p:nvPicPr>
        <p:blipFill>
          <a:blip r:embed="rId7"/>
          <a:stretch>
            <a:fillRect/>
          </a:stretch>
        </p:blipFill>
        <p:spPr>
          <a:xfrm>
            <a:off x="1331640" y="5013176"/>
            <a:ext cx="936104" cy="936104"/>
          </a:xfrm>
          <a:prstGeom prst="rect">
            <a:avLst/>
          </a:prstGeom>
        </p:spPr>
      </p:pic>
      <p:pic>
        <p:nvPicPr>
          <p:cNvPr id="14" name="Picture 13"/>
          <p:cNvPicPr>
            <a:picLocks noChangeAspect="1"/>
          </p:cNvPicPr>
          <p:nvPr/>
        </p:nvPicPr>
        <p:blipFill>
          <a:blip r:embed="rId8"/>
          <a:stretch>
            <a:fillRect/>
          </a:stretch>
        </p:blipFill>
        <p:spPr>
          <a:xfrm>
            <a:off x="1331640" y="4293200"/>
            <a:ext cx="936000" cy="936000"/>
          </a:xfrm>
          <a:prstGeom prst="rect">
            <a:avLst/>
          </a:prstGeom>
        </p:spPr>
      </p:pic>
    </p:spTree>
    <p:extLst>
      <p:ext uri="{BB962C8B-B14F-4D97-AF65-F5344CB8AC3E}">
        <p14:creationId xmlns:p14="http://schemas.microsoft.com/office/powerpoint/2010/main" val="819189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Collaborative Filtering</a:t>
            </a:r>
          </a:p>
        </p:txBody>
      </p:sp>
      <p:sp>
        <p:nvSpPr>
          <p:cNvPr id="3" name="Content Placeholder 2"/>
          <p:cNvSpPr>
            <a:spLocks noGrp="1"/>
          </p:cNvSpPr>
          <p:nvPr>
            <p:ph idx="1"/>
          </p:nvPr>
        </p:nvSpPr>
        <p:spPr/>
        <p:txBody>
          <a:bodyPr/>
          <a:lstStyle/>
          <a:p>
            <a:r>
              <a:rPr lang="en-GB" sz="2800" dirty="0">
                <a:solidFill>
                  <a:srgbClr val="000000"/>
                </a:solidFill>
              </a:rPr>
              <a:t>A widely used approach to generate recommendations</a:t>
            </a:r>
          </a:p>
          <a:p>
            <a:pPr marL="457200" indent="-457200">
              <a:buFont typeface="Arial"/>
              <a:buChar char="•"/>
            </a:pPr>
            <a:r>
              <a:rPr lang="en-GB" sz="2800" dirty="0">
                <a:solidFill>
                  <a:srgbClr val="000000"/>
                </a:solidFill>
              </a:rPr>
              <a:t>Used by large e-commerce sites</a:t>
            </a:r>
          </a:p>
          <a:p>
            <a:pPr marL="457200" indent="-457200">
              <a:buFont typeface="Arial"/>
              <a:buChar char="•"/>
            </a:pPr>
            <a:r>
              <a:rPr lang="en-GB" sz="2800" dirty="0">
                <a:solidFill>
                  <a:srgbClr val="000000"/>
                </a:solidFill>
              </a:rPr>
              <a:t>Applicable in many domains (e.g., books, movies ...)</a:t>
            </a:r>
          </a:p>
          <a:p>
            <a:pPr marL="457200" indent="-457200">
              <a:buFont typeface="Arial"/>
              <a:buChar char="•"/>
            </a:pPr>
            <a:r>
              <a:rPr lang="en-GB" sz="2800" dirty="0">
                <a:solidFill>
                  <a:srgbClr val="000000"/>
                </a:solidFill>
              </a:rPr>
              <a:t>Well understood </a:t>
            </a:r>
            <a:r>
              <a:rPr lang="en-GB" sz="2800">
                <a:solidFill>
                  <a:srgbClr val="000000"/>
                </a:solidFill>
              </a:rPr>
              <a:t>and studied</a:t>
            </a:r>
            <a:endParaRPr lang="en-GB" sz="2800" dirty="0">
              <a:solidFill>
                <a:srgbClr val="000000"/>
              </a:solidFill>
            </a:endParaRPr>
          </a:p>
          <a:p>
            <a:pPr marL="457200" indent="-457200">
              <a:buFont typeface="Arial"/>
              <a:buChar char="•"/>
            </a:pPr>
            <a:endParaRPr lang="en-GB" sz="2800" dirty="0">
              <a:solidFill>
                <a:srgbClr val="000000"/>
              </a:solidFill>
            </a:endParaRPr>
          </a:p>
          <a:p>
            <a:r>
              <a:rPr lang="en-GB" sz="2800" dirty="0">
                <a:solidFill>
                  <a:srgbClr val="000000"/>
                </a:solidFill>
              </a:rPr>
              <a:t>Approach (</a:t>
            </a:r>
            <a:r>
              <a:rPr lang="en-GB" sz="2800" i="1" dirty="0">
                <a:solidFill>
                  <a:srgbClr val="000000"/>
                </a:solidFill>
              </a:rPr>
              <a:t>Wisdom of the crowd</a:t>
            </a:r>
            <a:r>
              <a:rPr lang="en-GB" sz="2800" dirty="0">
                <a:solidFill>
                  <a:srgbClr val="000000"/>
                </a:solidFill>
              </a:rPr>
              <a:t>)</a:t>
            </a:r>
          </a:p>
          <a:p>
            <a:pPr marL="457200" indent="-457200">
              <a:buFont typeface="Arial"/>
              <a:buChar char="•"/>
            </a:pPr>
            <a:r>
              <a:rPr lang="en-GB" sz="2800" dirty="0">
                <a:solidFill>
                  <a:srgbClr val="000000"/>
                </a:solidFill>
              </a:rPr>
              <a:t>Users give ratings to items</a:t>
            </a:r>
          </a:p>
          <a:p>
            <a:pPr marL="457200" indent="-457200">
              <a:buFont typeface="Arial"/>
              <a:buChar char="•"/>
            </a:pPr>
            <a:r>
              <a:rPr lang="en-GB" sz="2800" dirty="0">
                <a:solidFill>
                  <a:srgbClr val="000000"/>
                </a:solidFill>
              </a:rPr>
              <a:t>Users with similar tastes in the past will have similar tastes in the future</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714983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Classification</a:t>
            </a:r>
          </a:p>
        </p:txBody>
      </p:sp>
      <p:sp>
        <p:nvSpPr>
          <p:cNvPr id="3" name="Content Placeholder 2"/>
          <p:cNvSpPr>
            <a:spLocks noGrp="1"/>
          </p:cNvSpPr>
          <p:nvPr>
            <p:ph idx="1"/>
          </p:nvPr>
        </p:nvSpPr>
        <p:spPr/>
        <p:txBody>
          <a:bodyPr/>
          <a:lstStyle/>
          <a:p>
            <a:pPr marL="0" lvl="1" indent="0">
              <a:spcBef>
                <a:spcPts val="1000"/>
              </a:spcBef>
              <a:buNone/>
            </a:pPr>
            <a:r>
              <a:rPr lang="en-US" b="1" dirty="0"/>
              <a:t>Task</a:t>
            </a:r>
            <a:r>
              <a:rPr lang="en-US" dirty="0"/>
              <a:t>: Given a training set of labelled documents, construct a </a:t>
            </a:r>
            <a:r>
              <a:rPr lang="en-US" b="1" dirty="0"/>
              <a:t>classifier</a:t>
            </a:r>
            <a:r>
              <a:rPr lang="en-US" dirty="0"/>
              <a:t> decide for an unlabeled document which label (or class) it has</a:t>
            </a:r>
          </a:p>
          <a:p>
            <a:pPr marL="0" lvl="1" indent="0">
              <a:spcBef>
                <a:spcPts val="1000"/>
              </a:spcBef>
              <a:buNone/>
            </a:pPr>
            <a:endParaRPr lang="en-US" dirty="0"/>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a:xfrm>
            <a:off x="6294514" y="5036445"/>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6" name="Folded Corner 5"/>
          <p:cNvSpPr/>
          <p:nvPr/>
        </p:nvSpPr>
        <p:spPr>
          <a:xfrm>
            <a:off x="5256785" y="483182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7" name="Folded Corner 6"/>
          <p:cNvSpPr/>
          <p:nvPr/>
        </p:nvSpPr>
        <p:spPr>
          <a:xfrm>
            <a:off x="5199293" y="2528756"/>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8" name="Folded Corner 7"/>
          <p:cNvSpPr/>
          <p:nvPr/>
        </p:nvSpPr>
        <p:spPr>
          <a:xfrm>
            <a:off x="5021803" y="3718978"/>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9" name="Folded Corner 8"/>
          <p:cNvSpPr/>
          <p:nvPr/>
        </p:nvSpPr>
        <p:spPr>
          <a:xfrm>
            <a:off x="5824549" y="3311011"/>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0" name="Folded Corner 9"/>
          <p:cNvSpPr/>
          <p:nvPr/>
        </p:nvSpPr>
        <p:spPr>
          <a:xfrm>
            <a:off x="6655276" y="3947485"/>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1" name="Folded Corner 10"/>
          <p:cNvSpPr/>
          <p:nvPr/>
        </p:nvSpPr>
        <p:spPr>
          <a:xfrm>
            <a:off x="1331073" y="3718978"/>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sp>
        <p:nvSpPr>
          <p:cNvPr id="12" name="Right Arrow 11"/>
          <p:cNvSpPr/>
          <p:nvPr/>
        </p:nvSpPr>
        <p:spPr>
          <a:xfrm>
            <a:off x="2483768" y="3833231"/>
            <a:ext cx="1855304" cy="55374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3" name="TextBox 12"/>
          <p:cNvSpPr txBox="1"/>
          <p:nvPr/>
        </p:nvSpPr>
        <p:spPr>
          <a:xfrm>
            <a:off x="708052" y="4729740"/>
            <a:ext cx="1646861" cy="369332"/>
          </a:xfrm>
          <a:prstGeom prst="rect">
            <a:avLst/>
          </a:prstGeom>
          <a:noFill/>
        </p:spPr>
        <p:txBody>
          <a:bodyPr wrap="none" rtlCol="0">
            <a:spAutoFit/>
          </a:bodyPr>
          <a:lstStyle/>
          <a:p>
            <a:r>
              <a:rPr lang="en-US" sz="1800" dirty="0">
                <a:latin typeface="Calibri" charset="0"/>
                <a:ea typeface="Calibri" charset="0"/>
                <a:cs typeface="Calibri" charset="0"/>
              </a:rPr>
              <a:t>New Document</a:t>
            </a:r>
          </a:p>
        </p:txBody>
      </p:sp>
      <p:sp>
        <p:nvSpPr>
          <p:cNvPr id="14" name="TextBox 13"/>
          <p:cNvSpPr txBox="1"/>
          <p:nvPr/>
        </p:nvSpPr>
        <p:spPr>
          <a:xfrm>
            <a:off x="4942769" y="5944666"/>
            <a:ext cx="1277081" cy="369332"/>
          </a:xfrm>
          <a:prstGeom prst="rect">
            <a:avLst/>
          </a:prstGeom>
          <a:noFill/>
        </p:spPr>
        <p:txBody>
          <a:bodyPr wrap="none" rtlCol="0">
            <a:spAutoFit/>
          </a:bodyPr>
          <a:lstStyle/>
          <a:p>
            <a:r>
              <a:rPr lang="en-US" sz="1800">
                <a:latin typeface="Calibri" charset="0"/>
                <a:ea typeface="Calibri" charset="0"/>
                <a:cs typeface="Calibri" charset="0"/>
              </a:rPr>
              <a:t>Training Set</a:t>
            </a:r>
          </a:p>
        </p:txBody>
      </p:sp>
      <p:sp>
        <p:nvSpPr>
          <p:cNvPr id="15" name="TextBox 14"/>
          <p:cNvSpPr txBox="1"/>
          <p:nvPr/>
        </p:nvSpPr>
        <p:spPr>
          <a:xfrm>
            <a:off x="3197175" y="3311011"/>
            <a:ext cx="397866" cy="646331"/>
          </a:xfrm>
          <a:prstGeom prst="rect">
            <a:avLst/>
          </a:prstGeom>
          <a:noFill/>
        </p:spPr>
        <p:txBody>
          <a:bodyPr wrap="none" rtlCol="0">
            <a:spAutoFit/>
          </a:bodyPr>
          <a:lstStyle/>
          <a:p>
            <a:r>
              <a:rPr lang="en-US" sz="3600" dirty="0">
                <a:latin typeface="Calibri" charset="0"/>
                <a:ea typeface="Calibri" charset="0"/>
                <a:cs typeface="Calibri" charset="0"/>
              </a:rPr>
              <a:t>?</a:t>
            </a:r>
          </a:p>
        </p:txBody>
      </p:sp>
    </p:spTree>
    <p:extLst>
      <p:ext uri="{BB962C8B-B14F-4D97-AF65-F5344CB8AC3E}">
        <p14:creationId xmlns:p14="http://schemas.microsoft.com/office/powerpoint/2010/main" val="1296931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GB" sz="2800" dirty="0">
                    <a:solidFill>
                      <a:srgbClr val="000000"/>
                    </a:solidFill>
                  </a:rPr>
                  <a:t>Basic technique:</a:t>
                </a:r>
              </a:p>
              <a:p>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b="0" i="1" smtClean="0">
                            <a:latin typeface="Cambria Math" panose="02040503050406030204" pitchFamily="18" charset="0"/>
                          </a:rPr>
                          <m:t>𝑖</m:t>
                        </m:r>
                      </m:e>
                    </m:d>
                  </m:oMath>
                </a14:m>
                <a:r>
                  <a:rPr lang="en-GB" sz="2800" dirty="0">
                    <a:solidFill>
                      <a:srgbClr val="000000"/>
                    </a:solidFill>
                  </a:rPr>
                  <a:t> by</a:t>
                </a:r>
              </a:p>
              <a:p>
                <a:endParaRPr lang="en-GB" sz="2800" dirty="0">
                  <a:solidFill>
                    <a:srgbClr val="000000"/>
                  </a:solidFill>
                </a:endParaRPr>
              </a:p>
              <a:p>
                <a:pPr marL="1200150" lvl="1" indent="-457200">
                  <a:buFont typeface="+mj-lt"/>
                  <a:buAutoNum type="arabicPeriod"/>
                </a:pPr>
                <a:r>
                  <a:rPr lang="en-GB" sz="2400" dirty="0">
                    <a:solidFill>
                      <a:srgbClr val="000000"/>
                    </a:solidFill>
                  </a:rPr>
                  <a:t>Finding a set of users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who rated the same items as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 neighbours of </a:t>
                </a:r>
                <a14:m>
                  <m:oMath xmlns:m="http://schemas.openxmlformats.org/officeDocument/2006/math">
                    <m:r>
                      <a:rPr lang="fr-CH" sz="2400" i="1">
                        <a:latin typeface="Cambria Math" charset="0"/>
                        <a:ea typeface="Cambria Math" charset="0"/>
                        <a:cs typeface="Cambria Math" charset="0"/>
                      </a:rPr>
                      <m:t>𝑥</m:t>
                    </m:r>
                  </m:oMath>
                </a14:m>
                <a:r>
                  <a:rPr lang="en-GB" sz="2400" dirty="0">
                    <a:solidFill>
                      <a:srgbClr val="000000"/>
                    </a:solidFill>
                  </a:rPr>
                  <a:t>) in the past </a:t>
                </a:r>
                <a:r>
                  <a:rPr lang="en-GB" sz="2400" u="sng" dirty="0">
                    <a:solidFill>
                      <a:srgbClr val="000000"/>
                    </a:solidFill>
                  </a:rPr>
                  <a:t>and</a:t>
                </a:r>
                <a:r>
                  <a:rPr lang="en-GB" sz="2400" dirty="0">
                    <a:solidFill>
                      <a:srgbClr val="000000"/>
                    </a:solidFill>
                  </a:rPr>
                  <a:t> who have rated </a:t>
                </a:r>
                <a14:m>
                  <m:oMath xmlns:m="http://schemas.openxmlformats.org/officeDocument/2006/math">
                    <m:r>
                      <a:rPr lang="fr-CH" sz="2400" i="1">
                        <a:latin typeface="Cambria Math" panose="02040503050406030204" pitchFamily="18" charset="0"/>
                      </a:rPr>
                      <m:t>𝑖</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provided by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  </a:t>
                </a:r>
              </a:p>
              <a:p>
                <a:endParaRPr lang="en-GB" dirty="0">
                  <a:solidFill>
                    <a:srgbClr val="000000"/>
                  </a:solidFill>
                </a:endParaRPr>
              </a:p>
              <a:p>
                <a:r>
                  <a:rPr lang="en-GB" sz="2800" dirty="0">
                    <a:solidFill>
                      <a:srgbClr val="000000"/>
                    </a:solidFill>
                  </a:rPr>
                  <a:t>Compute the ratings for all the items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recommend the best-rated ones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210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04495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669F-0C51-8543-B76C-DE4F296A64BE}"/>
              </a:ext>
            </a:extLst>
          </p:cNvPr>
          <p:cNvSpPr>
            <a:spLocks noGrp="1"/>
          </p:cNvSpPr>
          <p:nvPr>
            <p:ph type="title"/>
          </p:nvPr>
        </p:nvSpPr>
        <p:spPr>
          <a:xfrm>
            <a:off x="152400" y="304800"/>
            <a:ext cx="8740080" cy="914400"/>
          </a:xfrm>
        </p:spPr>
        <p:txBody>
          <a:bodyPr/>
          <a:lstStyle/>
          <a:p>
            <a:r>
              <a:rPr lang="en-GB" dirty="0"/>
              <a:t>User-based Collaborative Filtering illustrated</a:t>
            </a:r>
            <a:endParaRPr lang="en-US"/>
          </a:p>
        </p:txBody>
      </p:sp>
      <p:sp>
        <p:nvSpPr>
          <p:cNvPr id="4" name="Footer Placeholder 3">
            <a:extLst>
              <a:ext uri="{FF2B5EF4-FFF2-40B4-BE49-F238E27FC236}">
                <a16:creationId xmlns:a16="http://schemas.microsoft.com/office/drawing/2014/main" id="{7CBEAC2B-EDBF-D748-8BED-5C6FCB65B0F0}"/>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EC10F6B0-1BE6-C04E-B3D1-378F3D25D524}"/>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A07D3EED-9EEA-D34F-8CE0-10A71E3492FC}"/>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7" name="Picture 6">
            <a:extLst>
              <a:ext uri="{FF2B5EF4-FFF2-40B4-BE49-F238E27FC236}">
                <a16:creationId xmlns:a16="http://schemas.microsoft.com/office/drawing/2014/main" id="{2BBFBC2C-86C5-A942-AA7C-CF2B1E2E466E}"/>
              </a:ext>
            </a:extLst>
          </p:cNvPr>
          <p:cNvPicPr>
            <a:picLocks noChangeAspect="1"/>
          </p:cNvPicPr>
          <p:nvPr/>
        </p:nvPicPr>
        <p:blipFill>
          <a:blip r:embed="rId4"/>
          <a:stretch>
            <a:fillRect/>
          </a:stretch>
        </p:blipFill>
        <p:spPr>
          <a:xfrm>
            <a:off x="5555056" y="3247447"/>
            <a:ext cx="1728192" cy="1728192"/>
          </a:xfrm>
          <a:prstGeom prst="rect">
            <a:avLst/>
          </a:prstGeom>
        </p:spPr>
      </p:pic>
      <p:pic>
        <p:nvPicPr>
          <p:cNvPr id="8" name="Picture 7">
            <a:extLst>
              <a:ext uri="{FF2B5EF4-FFF2-40B4-BE49-F238E27FC236}">
                <a16:creationId xmlns:a16="http://schemas.microsoft.com/office/drawing/2014/main" id="{7311EF3D-4030-0D49-9DA5-DFE9E56649EB}"/>
              </a:ext>
            </a:extLst>
          </p:cNvPr>
          <p:cNvPicPr>
            <a:picLocks noChangeAspect="1"/>
          </p:cNvPicPr>
          <p:nvPr/>
        </p:nvPicPr>
        <p:blipFill>
          <a:blip r:embed="rId5"/>
          <a:stretch>
            <a:fillRect/>
          </a:stretch>
        </p:blipFill>
        <p:spPr>
          <a:xfrm>
            <a:off x="1563506" y="3823511"/>
            <a:ext cx="936000" cy="936000"/>
          </a:xfrm>
          <a:prstGeom prst="rect">
            <a:avLst/>
          </a:prstGeom>
        </p:spPr>
      </p:pic>
      <p:pic>
        <p:nvPicPr>
          <p:cNvPr id="9" name="Picture 8">
            <a:extLst>
              <a:ext uri="{FF2B5EF4-FFF2-40B4-BE49-F238E27FC236}">
                <a16:creationId xmlns:a16="http://schemas.microsoft.com/office/drawing/2014/main" id="{DF761313-294D-7F44-8BDF-2D601E70D57E}"/>
              </a:ext>
            </a:extLst>
          </p:cNvPr>
          <p:cNvPicPr>
            <a:picLocks noChangeAspect="1"/>
          </p:cNvPicPr>
          <p:nvPr/>
        </p:nvPicPr>
        <p:blipFill>
          <a:blip r:embed="rId6"/>
          <a:stretch>
            <a:fillRect/>
          </a:stretch>
        </p:blipFill>
        <p:spPr>
          <a:xfrm>
            <a:off x="2499610" y="4039535"/>
            <a:ext cx="936104" cy="936104"/>
          </a:xfrm>
          <a:prstGeom prst="rect">
            <a:avLst/>
          </a:prstGeom>
        </p:spPr>
      </p:pic>
      <p:pic>
        <p:nvPicPr>
          <p:cNvPr id="10" name="Picture 9">
            <a:extLst>
              <a:ext uri="{FF2B5EF4-FFF2-40B4-BE49-F238E27FC236}">
                <a16:creationId xmlns:a16="http://schemas.microsoft.com/office/drawing/2014/main" id="{D145EC30-3CC0-444E-875D-AB54FC509BA1}"/>
              </a:ext>
            </a:extLst>
          </p:cNvPr>
          <p:cNvPicPr>
            <a:picLocks noChangeAspect="1"/>
          </p:cNvPicPr>
          <p:nvPr/>
        </p:nvPicPr>
        <p:blipFill>
          <a:blip r:embed="rId3"/>
          <a:stretch>
            <a:fillRect/>
          </a:stretch>
        </p:blipFill>
        <p:spPr>
          <a:xfrm>
            <a:off x="2499610" y="3319559"/>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8F8DC3-4F8D-4E40-A981-0F0A43265187}"/>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1" name="Rectangle 10">
                <a:extLst>
                  <a:ext uri="{FF2B5EF4-FFF2-40B4-BE49-F238E27FC236}">
                    <a16:creationId xmlns:a16="http://schemas.microsoft.com/office/drawing/2014/main" id="{548F8DC3-4F8D-4E40-A981-0F0A43265187}"/>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7"/>
                <a:stretch>
                  <a:fillRect l="-5556"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944ED0B-6576-9E42-A309-0DE2077C5ED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xmlns="">
          <p:sp>
            <p:nvSpPr>
              <p:cNvPr id="12" name="Rectangle 11">
                <a:extLst>
                  <a:ext uri="{FF2B5EF4-FFF2-40B4-BE49-F238E27FC236}">
                    <a16:creationId xmlns:a16="http://schemas.microsoft.com/office/drawing/2014/main" id="{D944ED0B-6576-9E42-A309-0DE2077C5ED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8"/>
                <a:stretch>
                  <a:fillRect l="-5714"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32D3574-92A1-8E46-AD3F-4A3DE9C79EFA}"/>
                  </a:ext>
                </a:extLst>
              </p:cNvPr>
              <p:cNvSpPr/>
              <p:nvPr/>
            </p:nvSpPr>
            <p:spPr>
              <a:xfrm>
                <a:off x="4522440" y="5070655"/>
                <a:ext cx="4123693"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m:oMathPara>
                </a14:m>
                <a:endParaRPr lang="en-GB" sz="2000" i="1" dirty="0">
                  <a:solidFill>
                    <a:srgbClr val="000000"/>
                  </a:solidFill>
                </a:endParaRPr>
              </a:p>
              <a:p>
                <a:r>
                  <a:rPr lang="en-GB" sz="2000" dirty="0">
                    <a:solidFill>
                      <a:srgbClr val="000000"/>
                    </a:solidFill>
                  </a:rPr>
                  <a:t>Rated the same items as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r>
                  <a:rPr lang="en-GB" sz="2000" u="sng" dirty="0">
                    <a:solidFill>
                      <a:srgbClr val="000000"/>
                    </a:solidFill>
                  </a:rPr>
                  <a:t>and</a:t>
                </a:r>
                <a:r>
                  <a:rPr lang="en-GB" sz="2000" dirty="0">
                    <a:solidFill>
                      <a:srgbClr val="000000"/>
                    </a:solidFill>
                  </a:rPr>
                  <a:t> 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solidFill>
                    <a:srgbClr val="000000"/>
                  </a:solidFill>
                </a:endParaRPr>
              </a:p>
            </p:txBody>
          </p:sp>
        </mc:Choice>
        <mc:Fallback xmlns="">
          <p:sp>
            <p:nvSpPr>
              <p:cNvPr id="13" name="Rectangle 12">
                <a:extLst>
                  <a:ext uri="{FF2B5EF4-FFF2-40B4-BE49-F238E27FC236}">
                    <a16:creationId xmlns:a16="http://schemas.microsoft.com/office/drawing/2014/main" id="{632D3574-92A1-8E46-AD3F-4A3DE9C79EFA}"/>
                  </a:ext>
                </a:extLst>
              </p:cNvPr>
              <p:cNvSpPr>
                <a:spLocks noRot="1" noChangeAspect="1" noMove="1" noResize="1" noEditPoints="1" noAdjustHandles="1" noChangeArrowheads="1" noChangeShapeType="1" noTextEdit="1"/>
              </p:cNvSpPr>
              <p:nvPr/>
            </p:nvSpPr>
            <p:spPr>
              <a:xfrm>
                <a:off x="4522440" y="5070655"/>
                <a:ext cx="4123693" cy="707886"/>
              </a:xfrm>
              <a:prstGeom prst="rect">
                <a:avLst/>
              </a:prstGeom>
              <a:blipFill>
                <a:blip r:embed="rId9"/>
                <a:stretch>
                  <a:fillRect l="-920"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B42407-7337-8E44-B97F-D1EB71CF8011}"/>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xmlns="">
          <p:sp>
            <p:nvSpPr>
              <p:cNvPr id="14" name="Rectangle 13">
                <a:extLst>
                  <a:ext uri="{FF2B5EF4-FFF2-40B4-BE49-F238E27FC236}">
                    <a16:creationId xmlns:a16="http://schemas.microsoft.com/office/drawing/2014/main" id="{F7B42407-7337-8E44-B97F-D1EB71CF8011}"/>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10"/>
                <a:stretch>
                  <a:fillRect t="-8108" r="-8750" b="-2702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0A958F9-ED1F-3347-8AF0-0B94FA123CAF}"/>
              </a:ext>
            </a:extLst>
          </p:cNvPr>
          <p:cNvCxnSpPr>
            <a:cxnSpLocks/>
          </p:cNvCxnSpPr>
          <p:nvPr/>
        </p:nvCxnSpPr>
        <p:spPr bwMode="auto">
          <a:xfrm>
            <a:off x="2499506" y="2789368"/>
            <a:ext cx="0" cy="7029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A12ECC-4F88-624B-87DC-3CFCB3858939}"/>
                  </a:ext>
                </a:extLst>
              </p:cNvPr>
              <p:cNvSpPr/>
              <p:nvPr/>
            </p:nvSpPr>
            <p:spPr>
              <a:xfrm>
                <a:off x="1525335" y="4944651"/>
                <a:ext cx="2454262" cy="400110"/>
              </a:xfrm>
              <a:prstGeom prst="rect">
                <a:avLst/>
              </a:prstGeom>
            </p:spPr>
            <p:txBody>
              <a:bodyPr wrap="none">
                <a:spAutoFit/>
              </a:bodyPr>
              <a:lstStyle/>
              <a:p>
                <a:r>
                  <a:rPr lang="en-GB" sz="2000" dirty="0">
                    <a:solidFill>
                      <a:srgbClr val="000000"/>
                    </a:solidFill>
                  </a:rPr>
                  <a:t>Items rated by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7" name="Rectangle 16">
                <a:extLst>
                  <a:ext uri="{FF2B5EF4-FFF2-40B4-BE49-F238E27FC236}">
                    <a16:creationId xmlns:a16="http://schemas.microsoft.com/office/drawing/2014/main" id="{B1A12ECC-4F88-624B-87DC-3CFCB3858939}"/>
                  </a:ext>
                </a:extLst>
              </p:cNvPr>
              <p:cNvSpPr>
                <a:spLocks noRot="1" noChangeAspect="1" noMove="1" noResize="1" noEditPoints="1" noAdjustHandles="1" noChangeArrowheads="1" noChangeShapeType="1" noTextEdit="1"/>
              </p:cNvSpPr>
              <p:nvPr/>
            </p:nvSpPr>
            <p:spPr>
              <a:xfrm>
                <a:off x="1525335" y="4944651"/>
                <a:ext cx="2454262" cy="400110"/>
              </a:xfrm>
              <a:prstGeom prst="rect">
                <a:avLst/>
              </a:prstGeom>
              <a:blipFill>
                <a:blip r:embed="rId11"/>
                <a:stretch>
                  <a:fillRect l="-2073" t="-6061" b="-24242"/>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8819189B-9547-4445-856B-CD8994E2266D}"/>
              </a:ext>
            </a:extLst>
          </p:cNvPr>
          <p:cNvCxnSpPr>
            <a:cxnSpLocks/>
          </p:cNvCxnSpPr>
          <p:nvPr/>
        </p:nvCxnSpPr>
        <p:spPr bwMode="auto">
          <a:xfrm flipH="1">
            <a:off x="3707904" y="4148924"/>
            <a:ext cx="1800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21268D8-3ED3-9440-8125-1ACB94F39E98}"/>
              </a:ext>
            </a:extLst>
          </p:cNvPr>
          <p:cNvCxnSpPr>
            <a:cxnSpLocks/>
          </p:cNvCxnSpPr>
          <p:nvPr/>
        </p:nvCxnSpPr>
        <p:spPr bwMode="auto">
          <a:xfrm flipH="1" flipV="1">
            <a:off x="6306177" y="2633783"/>
            <a:ext cx="3699" cy="5070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148A15-E601-DA4E-B5CC-38BB25797A63}"/>
                  </a:ext>
                </a:extLst>
              </p:cNvPr>
              <p:cNvSpPr txBox="1"/>
              <p:nvPr/>
            </p:nvSpPr>
            <p:spPr>
              <a:xfrm>
                <a:off x="493786" y="5884034"/>
                <a:ext cx="7730963" cy="707886"/>
              </a:xfrm>
              <a:prstGeom prst="rect">
                <a:avLst/>
              </a:prstGeom>
              <a:noFill/>
            </p:spPr>
            <p:txBody>
              <a:bodyPr wrap="none" rtlCol="0">
                <a:spAutoFit/>
              </a:bodyPr>
              <a:lstStyle/>
              <a:p>
                <a:r>
                  <a:rPr lang="en-US" sz="2000"/>
                  <a:t>Are all users in </a:t>
                </a:r>
                <a14:m>
                  <m:oMath xmlns:m="http://schemas.openxmlformats.org/officeDocument/2006/math">
                    <m:sSub>
                      <m:sSubPr>
                        <m:ctrlPr>
                          <a:rPr lang="fr-CH" sz="2000" i="1">
                            <a:latin typeface="Cambria Math" panose="02040503050406030204" pitchFamily="18" charset="0"/>
                            <a:ea typeface="Cambria Math" charset="0"/>
                            <a:cs typeface="Cambria Math" charset="0"/>
                          </a:rPr>
                        </m:ctrlPr>
                      </m:sSubPr>
                      <m:e>
                        <m:r>
                          <a:rPr lang="fr-CH" sz="2000" i="1">
                            <a:latin typeface="Cambria Math" charset="0"/>
                            <a:ea typeface="Cambria Math" charset="0"/>
                            <a:cs typeface="Cambria Math" charset="0"/>
                          </a:rPr>
                          <m:t>𝑁</m:t>
                        </m:r>
                      </m:e>
                      <m:sub>
                        <m:r>
                          <a:rPr lang="fr-CH" sz="2000" i="1">
                            <a:latin typeface="Cambria Math" charset="0"/>
                            <a:ea typeface="Cambria Math" charset="0"/>
                            <a:cs typeface="Cambria Math" charset="0"/>
                          </a:rPr>
                          <m:t>𝑈</m:t>
                        </m:r>
                      </m:sub>
                    </m:sSub>
                    <m:r>
                      <m:rPr>
                        <m:brk m:alnAt="7"/>
                      </m:rPr>
                      <a:rPr lang="fr-CH" sz="2000" i="1">
                        <a:latin typeface="Cambria Math" charset="0"/>
                        <a:ea typeface="Cambria Math" charset="0"/>
                        <a:cs typeface="Cambria Math" charset="0"/>
                      </a:rPr>
                      <m:t>(</m:t>
                    </m:r>
                    <m:r>
                      <a:rPr lang="fr-CH" sz="2000" i="1">
                        <a:latin typeface="Cambria Math" charset="0"/>
                        <a:ea typeface="Cambria Math" charset="0"/>
                        <a:cs typeface="Cambria Math" charset="0"/>
                      </a:rPr>
                      <m:t>𝑥</m:t>
                    </m:r>
                    <m:r>
                      <a:rPr lang="fr-CH" sz="2000" i="1">
                        <a:latin typeface="Cambria Math" charset="0"/>
                        <a:ea typeface="Cambria Math" charset="0"/>
                        <a:cs typeface="Cambria Math" charset="0"/>
                      </a:rPr>
                      <m:t>)</m:t>
                    </m:r>
                  </m:oMath>
                </a14:m>
                <a:r>
                  <a:rPr lang="en-US" sz="2000"/>
                  <a:t> the same or are some more relevant than others? </a:t>
                </a:r>
              </a:p>
              <a:p>
                <a:r>
                  <a:rPr lang="en-US" sz="2000"/>
                  <a:t>➔ similarity between users </a:t>
                </a:r>
              </a:p>
            </p:txBody>
          </p:sp>
        </mc:Choice>
        <mc:Fallback xmlns="">
          <p:sp>
            <p:nvSpPr>
              <p:cNvPr id="24" name="TextBox 23">
                <a:extLst>
                  <a:ext uri="{FF2B5EF4-FFF2-40B4-BE49-F238E27FC236}">
                    <a16:creationId xmlns:a16="http://schemas.microsoft.com/office/drawing/2014/main" id="{2D148A15-E601-DA4E-B5CC-38BB25797A63}"/>
                  </a:ext>
                </a:extLst>
              </p:cNvPr>
              <p:cNvSpPr txBox="1">
                <a:spLocks noRot="1" noChangeAspect="1" noMove="1" noResize="1" noEditPoints="1" noAdjustHandles="1" noChangeArrowheads="1" noChangeShapeType="1" noTextEdit="1"/>
              </p:cNvSpPr>
              <p:nvPr/>
            </p:nvSpPr>
            <p:spPr>
              <a:xfrm>
                <a:off x="493786" y="5884034"/>
                <a:ext cx="7730963" cy="707886"/>
              </a:xfrm>
              <a:prstGeom prst="rect">
                <a:avLst/>
              </a:prstGeom>
              <a:blipFill>
                <a:blip r:embed="rId12"/>
                <a:stretch>
                  <a:fillRect l="-328" t="-3509" r="-164" b="-14035"/>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70670A4-CCD9-D945-A861-DEC6A30E1460}"/>
              </a:ext>
            </a:extLst>
          </p:cNvPr>
          <p:cNvSpPr/>
          <p:nvPr/>
        </p:nvSpPr>
        <p:spPr>
          <a:xfrm>
            <a:off x="6605804" y="2717985"/>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1780778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Users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Pearson correlation coefficient</a:t>
                </a: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endParaRPr lang="en-GB" sz="2800" b="1" dirty="0">
                  <a:solidFill>
                    <a:srgbClr val="000000"/>
                  </a:solidFill>
                </a:endParaRPr>
              </a:p>
              <a:p>
                <a:r>
                  <a:rPr lang="en-GB" sz="2800" dirty="0">
                    <a:solidFill>
                      <a:srgbClr val="000000"/>
                    </a:solidFill>
                  </a:rPr>
                  <a:t>Cosine Similarity</a:t>
                </a:r>
              </a:p>
              <a:p>
                <a:endParaRPr lang="en-GB" sz="2400" dirty="0">
                  <a:solidFill>
                    <a:srgbClr val="000000"/>
                  </a:solidFill>
                </a:endParaRPr>
              </a:p>
              <a:p>
                <a:pPr marL="457200" lvl="1" indent="0">
                  <a:buNone/>
                </a:pP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14:m>
                  <m:oMath xmlns:m="http://schemas.openxmlformats.org/officeDocument/2006/math">
                    <m:r>
                      <a:rPr lang="fr-CH" sz="2000" b="0" i="1" smtClean="0">
                        <a:latin typeface="Cambria Math" panose="02040503050406030204" pitchFamily="18" charset="0"/>
                        <a:ea typeface="Cambria Math" charset="0"/>
                        <a:cs typeface="Cambria Math" charset="0"/>
                      </a:rPr>
                      <m:t>𝑦</m:t>
                    </m:r>
                  </m:oMath>
                </a14:m>
                <a:r>
                  <a:rPr lang="en-GB" sz="2000" dirty="0">
                    <a:solidFill>
                      <a:srgbClr val="000000"/>
                    </a:solidFill>
                  </a:rPr>
                  <a:t>: users</a:t>
                </a:r>
              </a:p>
              <a:p>
                <a:pPr marL="457200" lvl="1" indent="0">
                  <a:buNone/>
                </a:pPr>
                <a14:m>
                  <m:oMath xmlns:m="http://schemas.openxmlformats.org/officeDocument/2006/math">
                    <m:r>
                      <a:rPr lang="fr-CH" sz="2000" i="1">
                        <a:latin typeface="Cambria Math" charset="0"/>
                        <a:ea typeface="Cambria Math" charset="0"/>
                        <a:cs typeface="Cambria Math" charset="0"/>
                      </a:rPr>
                      <m:t>𝑁</m:t>
                    </m:r>
                  </m:oMath>
                </a14:m>
                <a:r>
                  <a:rPr lang="en-GB" sz="2000" dirty="0">
                    <a:solidFill>
                      <a:srgbClr val="000000"/>
                    </a:solidFill>
                  </a:rPr>
                  <a:t> : number of items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rated by </a:t>
                </a:r>
                <a:r>
                  <a:rPr lang="en-GB" sz="2000" u="sng" dirty="0">
                    <a:solidFill>
                      <a:srgbClr val="000000"/>
                    </a:solidFill>
                  </a:rPr>
                  <a:t>both</a:t>
                </a:r>
                <a:r>
                  <a:rPr lang="en-GB" sz="2000" dirty="0">
                    <a:solidFill>
                      <a:srgbClr val="000000"/>
                    </a:solidFill>
                  </a:rPr>
                  <a:t>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and </a:t>
                </a:r>
                <a14:m>
                  <m:oMath xmlns:m="http://schemas.openxmlformats.org/officeDocument/2006/math">
                    <m:r>
                      <a:rPr lang="fr-CH" sz="2000" i="1">
                        <a:latin typeface="Cambria Math" panose="02040503050406030204" pitchFamily="18" charset="0"/>
                        <a:ea typeface="Cambria Math" charset="0"/>
                        <a:cs typeface="Cambria Math" charset="0"/>
                      </a:rPr>
                      <m:t>𝑦</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d>
                      <m:dPr>
                        <m:ctrlPr>
                          <a:rPr lang="fr-CH" sz="2000" i="1">
                            <a:latin typeface="Cambria Math" panose="02040503050406030204" pitchFamily="18" charset="0"/>
                          </a:rPr>
                        </m:ctrlPr>
                      </m:dPr>
                      <m:e>
                        <m:r>
                          <a:rPr lang="fr-CH" sz="2000" b="0" i="1" smtClean="0">
                            <a:latin typeface="Cambria Math" panose="02040503050406030204" pitchFamily="18" charset="0"/>
                          </a:rPr>
                          <m:t>𝑖</m:t>
                        </m:r>
                      </m:e>
                    </m:d>
                    <m:r>
                      <a:rPr lang="fr-CH" sz="2000" i="1">
                        <a:latin typeface="Cambria Math" panose="02040503050406030204" pitchFamily="18" charset="0"/>
                      </a:rPr>
                      <m:t> </m:t>
                    </m:r>
                  </m:oMath>
                </a14:m>
                <a:r>
                  <a:rPr lang="en-GB" sz="2000" dirty="0">
                    <a:solidFill>
                      <a:srgbClr val="000000"/>
                    </a:solidFill>
                  </a:rPr>
                  <a:t>: rating of 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of item </a:t>
                </a:r>
                <a14:m>
                  <m:oMath xmlns:m="http://schemas.openxmlformats.org/officeDocument/2006/math">
                    <m:r>
                      <a:rPr lang="fr-CH" sz="2000" i="1">
                        <a:latin typeface="Cambria Math" panose="02040503050406030204" pitchFamily="18" charset="0"/>
                      </a:rPr>
                      <m:t>𝑖</m:t>
                    </m:r>
                  </m:oMath>
                </a14:m>
                <a:endParaRPr lang="en-GB" sz="2000" dirty="0">
                  <a:solidFill>
                    <a:srgbClr val="000000"/>
                  </a:solidFill>
                </a:endParaRPr>
              </a:p>
              <a:p>
                <a:pPr marL="457200" lvl="1" indent="0">
                  <a:buNone/>
                </a:pPr>
                <a14:m>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𝑥</m:t>
                        </m:r>
                      </m:sub>
                    </m:sSub>
                    <m:r>
                      <a:rPr lang="fr-CH" sz="2000" i="1">
                        <a:latin typeface="Cambria Math" panose="02040503050406030204" pitchFamily="18" charset="0"/>
                      </a:rPr>
                      <m:t> </m:t>
                    </m:r>
                  </m:oMath>
                </a14:m>
                <a:r>
                  <a:rPr lang="en-GB" sz="2000" dirty="0">
                    <a:solidFill>
                      <a:srgbClr val="000000"/>
                    </a:solidFill>
                  </a:rPr>
                  <a:t>: average ratings of user </a:t>
                </a:r>
                <a14:m>
                  <m:oMath xmlns:m="http://schemas.openxmlformats.org/officeDocument/2006/math">
                    <m:r>
                      <a:rPr lang="fr-CH" sz="2000" i="1">
                        <a:latin typeface="Cambria Math" charset="0"/>
                        <a:ea typeface="Cambria Math" charset="0"/>
                        <a:cs typeface="Cambria Math" charset="0"/>
                      </a:rPr>
                      <m:t>𝑥</m:t>
                    </m:r>
                  </m:oMath>
                </a14:m>
                <a:endParaRPr lang="en-GB" sz="20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b="-100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3707904" y="1772816"/>
          <a:ext cx="4868862" cy="1765300"/>
        </p:xfrm>
        <a:graphic>
          <a:graphicData uri="http://schemas.openxmlformats.org/presentationml/2006/ole">
            <mc:AlternateContent xmlns:mc="http://schemas.openxmlformats.org/markup-compatibility/2006">
              <mc:Choice xmlns:v="urn:schemas-microsoft-com:vml" Requires="v">
                <p:oleObj spid="_x0000_s568459" name="Equation" r:id="rId5" imgW="2590800" imgH="939800" progId="Equation.3">
                  <p:embed/>
                </p:oleObj>
              </mc:Choice>
              <mc:Fallback>
                <p:oleObj name="Equation" r:id="rId5" imgW="2590800" imgH="939800" progId="Equation.3">
                  <p:embed/>
                  <p:pic>
                    <p:nvPicPr>
                      <p:cNvPr id="5" name="Object 4"/>
                      <p:cNvPicPr/>
                      <p:nvPr/>
                    </p:nvPicPr>
                    <p:blipFill>
                      <a:blip r:embed="rId6"/>
                      <a:stretch>
                        <a:fillRect/>
                      </a:stretch>
                    </p:blipFill>
                    <p:spPr>
                      <a:xfrm>
                        <a:off x="3707904" y="1772816"/>
                        <a:ext cx="4868862" cy="17653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3707904" y="3560707"/>
          <a:ext cx="4652962" cy="1765300"/>
        </p:xfrm>
        <a:graphic>
          <a:graphicData uri="http://schemas.openxmlformats.org/presentationml/2006/ole">
            <mc:AlternateContent xmlns:mc="http://schemas.openxmlformats.org/markup-compatibility/2006">
              <mc:Choice xmlns:v="urn:schemas-microsoft-com:vml" Requires="v">
                <p:oleObj spid="_x0000_s568460" name="Equation" r:id="rId7" imgW="2476500" imgH="939800" progId="Equation.3">
                  <p:embed/>
                </p:oleObj>
              </mc:Choice>
              <mc:Fallback>
                <p:oleObj name="Equation" r:id="rId7" imgW="2476500" imgH="939800" progId="Equation.3">
                  <p:embed/>
                  <p:pic>
                    <p:nvPicPr>
                      <p:cNvPr id="8" name="Object 7"/>
                      <p:cNvPicPr/>
                      <p:nvPr/>
                    </p:nvPicPr>
                    <p:blipFill>
                      <a:blip r:embed="rId8"/>
                      <a:stretch>
                        <a:fillRect/>
                      </a:stretch>
                    </p:blipFill>
                    <p:spPr>
                      <a:xfrm>
                        <a:off x="3707904" y="3560707"/>
                        <a:ext cx="4652962" cy="1765300"/>
                      </a:xfrm>
                      <a:prstGeom prst="rect">
                        <a:avLst/>
                      </a:prstGeom>
                    </p:spPr>
                  </p:pic>
                </p:oleObj>
              </mc:Fallback>
            </mc:AlternateContent>
          </a:graphicData>
        </a:graphic>
      </p:graphicFrame>
    </p:spTree>
    <p:extLst>
      <p:ext uri="{BB962C8B-B14F-4D97-AF65-F5344CB8AC3E}">
        <p14:creationId xmlns:p14="http://schemas.microsoft.com/office/powerpoint/2010/main" val="247119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400" dirty="0">
              <a:solidFill>
                <a:srgbClr val="000000"/>
              </a:solidFill>
            </a:endParaRPr>
          </a:p>
          <a:p>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(U, User1) = 0.85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User1) = 0.97</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User2) = 0.71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User2) = 0.99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User3) = 0			</a:t>
            </a:r>
            <a:r>
              <a:rPr lang="en-GB" sz="2400" dirty="0" err="1">
                <a:solidFill>
                  <a:srgbClr val="000000"/>
                </a:solidFill>
              </a:rPr>
              <a:t>sim</a:t>
            </a:r>
            <a:r>
              <a:rPr lang="en-GB" sz="2400" baseline="-25000" dirty="0" err="1">
                <a:solidFill>
                  <a:srgbClr val="000000"/>
                </a:solidFill>
              </a:rPr>
              <a:t>cos</a:t>
            </a:r>
            <a:r>
              <a:rPr lang="en-GB" sz="2400" dirty="0">
                <a:solidFill>
                  <a:srgbClr val="000000"/>
                </a:solidFill>
              </a:rPr>
              <a:t>(U, User3) = 0.89</a:t>
            </a:r>
          </a:p>
          <a:p>
            <a:r>
              <a:rPr lang="en-GB" sz="2400" dirty="0" err="1">
                <a:solidFill>
                  <a:srgbClr val="000000"/>
                </a:solidFill>
              </a:rPr>
              <a:t>sim</a:t>
            </a:r>
            <a:r>
              <a:rPr lang="en-GB" sz="2400" baseline="-25000" dirty="0" err="1">
                <a:solidFill>
                  <a:srgbClr val="000000"/>
                </a:solidFill>
              </a:rPr>
              <a:t>corr</a:t>
            </a:r>
            <a:r>
              <a:rPr lang="en-GB" sz="2400" baseline="-25000" dirty="0">
                <a:solidFill>
                  <a:srgbClr val="000000"/>
                </a:solidFill>
              </a:rPr>
              <a:t> </a:t>
            </a:r>
            <a:r>
              <a:rPr lang="en-GB" sz="2400" dirty="0">
                <a:solidFill>
                  <a:srgbClr val="000000"/>
                </a:solidFill>
              </a:rPr>
              <a:t>(U, User4) = -0.79		</a:t>
            </a:r>
            <a:r>
              <a:rPr lang="en-GB" sz="2400" dirty="0" err="1">
                <a:solidFill>
                  <a:srgbClr val="000000"/>
                </a:solidFill>
              </a:rPr>
              <a:t>sim</a:t>
            </a:r>
            <a:r>
              <a:rPr lang="en-GB" sz="2400" baseline="-25000" dirty="0" err="1">
                <a:solidFill>
                  <a:srgbClr val="000000"/>
                </a:solidFill>
              </a:rPr>
              <a:t>cos</a:t>
            </a:r>
            <a:r>
              <a:rPr lang="en-GB" sz="2400" baseline="-25000" dirty="0">
                <a:solidFill>
                  <a:srgbClr val="000000"/>
                </a:solidFill>
              </a:rPr>
              <a:t> </a:t>
            </a:r>
            <a:r>
              <a:rPr lang="en-GB" sz="2400" dirty="0">
                <a:solidFill>
                  <a:srgbClr val="000000"/>
                </a:solidFill>
              </a:rPr>
              <a:t>(U, User4) = 0.79</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911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charset="0"/>
                            </a:rPr>
                            <m:t>𝑟</m:t>
                          </m:r>
                        </m:e>
                        <m:sub>
                          <m:r>
                            <a:rPr lang="fr-CH" sz="2800" b="0" i="1" smtClean="0">
                              <a:latin typeface="Cambria Math" charset="0"/>
                            </a:rPr>
                            <m:t>𝑥</m:t>
                          </m:r>
                        </m:sub>
                      </m:sSub>
                      <m:d>
                        <m:dPr>
                          <m:ctrlPr>
                            <a:rPr lang="fr-CH" sz="2800" b="0" i="1" smtClean="0">
                              <a:latin typeface="Cambria Math" panose="02040503050406030204" pitchFamily="18" charset="0"/>
                            </a:rPr>
                          </m:ctrlPr>
                        </m:dPr>
                        <m:e>
                          <m:r>
                            <a:rPr lang="fr-CH" sz="2800" b="0" i="1" smtClean="0">
                              <a:latin typeface="Cambria Math" charset="0"/>
                            </a:rPr>
                            <m:t>𝑎</m:t>
                          </m:r>
                        </m:e>
                      </m:d>
                      <m:r>
                        <a:rPr lang="fr-CH" sz="2800" b="0" i="1" smtClean="0">
                          <a:latin typeface="Cambria Math" charset="0"/>
                        </a:rPr>
                        <m:t>=</m:t>
                      </m:r>
                      <m:sSub>
                        <m:sSubPr>
                          <m:ctrlPr>
                            <a:rPr lang="fr-CH" sz="2800" b="0" i="1" smtClean="0">
                              <a:latin typeface="Cambria Math" panose="02040503050406030204" pitchFamily="18" charset="0"/>
                            </a:rPr>
                          </m:ctrlPr>
                        </m:sSubPr>
                        <m:e>
                          <m:acc>
                            <m:accPr>
                              <m:chr m:val="̅"/>
                              <m:ctrlPr>
                                <a:rPr lang="fr-CH" sz="2800" b="0" i="1" smtClean="0">
                                  <a:latin typeface="Cambria Math" panose="02040503050406030204" pitchFamily="18" charset="0"/>
                                </a:rPr>
                              </m:ctrlPr>
                            </m:accPr>
                            <m:e>
                              <m:r>
                                <a:rPr lang="fr-CH" sz="2800" b="0" i="1" smtClean="0">
                                  <a:latin typeface="Cambria Math" charset="0"/>
                                </a:rPr>
                                <m:t>𝑟</m:t>
                              </m:r>
                            </m:e>
                          </m:acc>
                        </m:e>
                        <m:sub>
                          <m:r>
                            <a:rPr lang="fr-CH" sz="2800" b="0" i="1" smtClean="0">
                              <a:latin typeface="Cambria Math" charset="0"/>
                            </a:rPr>
                            <m:t>𝑥</m:t>
                          </m:r>
                        </m:sub>
                      </m:sSub>
                      <m:r>
                        <a:rPr lang="fr-CH" sz="2800" b="0" i="1" smtClean="0">
                          <a:latin typeface="Cambria Math" charset="0"/>
                        </a:rPr>
                        <m:t>+</m:t>
                      </m:r>
                      <m:f>
                        <m:fPr>
                          <m:ctrlPr>
                            <a:rPr lang="fr-CH" sz="2800" b="0" i="1" smtClean="0">
                              <a:latin typeface="Cambria Math" panose="02040503050406030204" pitchFamily="18" charset="0"/>
                            </a:rPr>
                          </m:ctrlPr>
                        </m:fPr>
                        <m:num>
                          <m:nary>
                            <m:naryPr>
                              <m:chr m:val="∑"/>
                              <m:supHide m:val="on"/>
                              <m:ctrlPr>
                                <a:rPr lang="fr-CH" sz="2800" b="0" i="1" smtClean="0">
                                  <a:latin typeface="Cambria Math" panose="02040503050406030204" pitchFamily="18" charset="0"/>
                                </a:rPr>
                              </m:ctrlPr>
                            </m:naryPr>
                            <m:sub>
                              <m:r>
                                <m:rPr>
                                  <m:brk m:alnAt="7"/>
                                </m:rPr>
                                <a:rPr lang="fr-CH" sz="2800" b="0" i="1" smtClean="0">
                                  <a:latin typeface="Cambria Math" charset="0"/>
                                </a:rPr>
                                <m:t>𝑦</m:t>
                              </m:r>
                              <m:r>
                                <a:rPr lang="fr-CH" sz="2800" b="0" i="1" smtClean="0">
                                  <a:latin typeface="Cambria Math" charset="0"/>
                                  <a:ea typeface="Cambria Math" charset="0"/>
                                  <a:cs typeface="Cambria Math" charset="0"/>
                                </a:rPr>
                                <m:t>∈</m:t>
                              </m:r>
                              <m:sSub>
                                <m:sSubPr>
                                  <m:ctrlPr>
                                    <a:rPr lang="fr-CH" sz="2800" b="0" i="1" smtClean="0">
                                      <a:latin typeface="Cambria Math" panose="02040503050406030204" pitchFamily="18" charset="0"/>
                                      <a:ea typeface="Cambria Math" charset="0"/>
                                      <a:cs typeface="Cambria Math" charset="0"/>
                                    </a:rPr>
                                  </m:ctrlPr>
                                </m:sSubPr>
                                <m:e>
                                  <m:r>
                                    <a:rPr lang="fr-CH" sz="2800" b="0" i="1" smtClean="0">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𝑈</m:t>
                                  </m:r>
                                </m:sub>
                              </m:sSub>
                              <m:r>
                                <m:rPr>
                                  <m:brk m:alnAt="7"/>
                                </m:rPr>
                                <a:rPr lang="fr-CH" sz="2800" b="0" i="1" smtClean="0">
                                  <a:latin typeface="Cambria Math" charset="0"/>
                                  <a:ea typeface="Cambria Math" charset="0"/>
                                  <a:cs typeface="Cambria Math" charset="0"/>
                                </a:rPr>
                                <m:t>(</m:t>
                              </m:r>
                              <m:r>
                                <a:rPr lang="fr-CH" sz="2800" b="0" i="1" smtClean="0">
                                  <a:latin typeface="Cambria Math" charset="0"/>
                                  <a:ea typeface="Cambria Math" charset="0"/>
                                  <a:cs typeface="Cambria Math" charset="0"/>
                                </a:rPr>
                                <m:t>𝑥</m:t>
                              </m:r>
                              <m:r>
                                <a:rPr lang="fr-CH" sz="2800" b="0" i="1" smtClean="0">
                                  <a:latin typeface="Cambria Math" charset="0"/>
                                  <a:ea typeface="Cambria Math" charset="0"/>
                                  <a:cs typeface="Cambria Math" charset="0"/>
                                </a:rPr>
                                <m:t>)</m:t>
                              </m:r>
                            </m:sub>
                            <m:sup/>
                            <m:e>
                              <m:r>
                                <a:rPr lang="fr-CH" sz="2800" b="0" i="1" smtClean="0">
                                  <a:latin typeface="Cambria Math" charset="0"/>
                                </a:rPr>
                                <m:t>𝑠𝑖𝑚</m:t>
                              </m:r>
                              <m:r>
                                <a:rPr lang="fr-CH" sz="2800" b="0" i="1" smtClean="0">
                                  <a:latin typeface="Cambria Math" charset="0"/>
                                </a:rPr>
                                <m:t>(</m:t>
                              </m:r>
                              <m:r>
                                <a:rPr lang="fr-CH" sz="2800" b="0" i="1" smtClean="0">
                                  <a:latin typeface="Cambria Math" charset="0"/>
                                </a:rPr>
                                <m:t>𝑥</m:t>
                              </m:r>
                              <m:r>
                                <a:rPr lang="fr-CH" sz="2800" b="0" i="1" smtClean="0">
                                  <a:latin typeface="Cambria Math" charset="0"/>
                                </a:rPr>
                                <m:t>,</m:t>
                              </m:r>
                              <m:r>
                                <a:rPr lang="fr-CH" sz="2800" b="0" i="1" smtClean="0">
                                  <a:latin typeface="Cambria Math" charset="0"/>
                                </a:rPr>
                                <m:t>𝑦</m:t>
                              </m:r>
                              <m:r>
                                <a:rPr lang="fr-CH" sz="2800" b="0" i="1" smtClean="0">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𝑦</m:t>
                                  </m:r>
                                </m:sub>
                              </m:sSub>
                              <m:d>
                                <m:dPr>
                                  <m:ctrlPr>
                                    <a:rPr lang="fr-CH" sz="2800" i="1">
                                      <a:latin typeface="Cambria Math" panose="02040503050406030204" pitchFamily="18" charset="0"/>
                                    </a:rPr>
                                  </m:ctrlPr>
                                </m:dPr>
                                <m:e>
                                  <m:r>
                                    <a:rPr lang="fr-CH" sz="2800" i="1">
                                      <a:latin typeface="Cambria Math" charset="0"/>
                                    </a:rPr>
                                    <m:t>𝑎</m:t>
                                  </m:r>
                                </m:e>
                              </m:d>
                              <m:r>
                                <a:rPr lang="fr-CH" sz="2800" b="0" i="1" smtClean="0">
                                  <a:latin typeface="Cambria Math" charset="0"/>
                                </a:rPr>
                                <m:t>−</m:t>
                              </m:r>
                              <m:sSub>
                                <m:sSubPr>
                                  <m:ctrlPr>
                                    <a:rPr lang="fr-CH" sz="2800" i="1">
                                      <a:latin typeface="Cambria Math" panose="02040503050406030204" pitchFamily="18" charset="0"/>
                                    </a:rPr>
                                  </m:ctrlPr>
                                </m:sSubPr>
                                <m:e>
                                  <m:acc>
                                    <m:accPr>
                                      <m:chr m:val="̅"/>
                                      <m:ctrlPr>
                                        <a:rPr lang="fr-CH" sz="2800" i="1">
                                          <a:latin typeface="Cambria Math" panose="02040503050406030204" pitchFamily="18" charset="0"/>
                                        </a:rPr>
                                      </m:ctrlPr>
                                    </m:accPr>
                                    <m:e>
                                      <m:r>
                                        <a:rPr lang="fr-CH" sz="2800" i="1">
                                          <a:latin typeface="Cambria Math" charset="0"/>
                                        </a:rPr>
                                        <m:t>𝑟</m:t>
                                      </m:r>
                                    </m:e>
                                  </m:acc>
                                </m:e>
                                <m:sub>
                                  <m:r>
                                    <a:rPr lang="fr-CH" sz="2800" b="0" i="1" smtClean="0">
                                      <a:latin typeface="Cambria Math" charset="0"/>
                                    </a:rPr>
                                    <m:t>𝑦</m:t>
                                  </m:r>
                                </m:sub>
                              </m:sSub>
                              <m:r>
                                <a:rPr lang="fr-CH" sz="2800" b="0" i="1" smtClean="0">
                                  <a:latin typeface="Cambria Math" charset="0"/>
                                </a:rPr>
                                <m:t>)</m:t>
                              </m:r>
                            </m:e>
                          </m:nary>
                        </m:num>
                        <m:den>
                          <m:nary>
                            <m:naryPr>
                              <m:chr m:val="∑"/>
                              <m:supHide m:val="on"/>
                              <m:ctrlPr>
                                <a:rPr lang="fr-CH" sz="2800" i="1">
                                  <a:latin typeface="Cambria Math" panose="02040503050406030204" pitchFamily="18" charset="0"/>
                                </a:rPr>
                              </m:ctrlPr>
                            </m:naryPr>
                            <m:sub>
                              <m:r>
                                <m:rPr>
                                  <m:brk m:alnAt="7"/>
                                </m:rPr>
                                <a:rPr lang="fr-CH" sz="2800" i="1">
                                  <a:latin typeface="Cambria Math" charset="0"/>
                                </a:rPr>
                                <m:t>𝑦</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𝑈</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𝑥</m:t>
                              </m:r>
                              <m:r>
                                <a:rPr lang="fr-CH" sz="2800" i="1">
                                  <a:latin typeface="Cambria Math" charset="0"/>
                                  <a:ea typeface="Cambria Math" charset="0"/>
                                  <a:cs typeface="Cambria Math" charset="0"/>
                                </a:rPr>
                                <m:t>)</m:t>
                              </m:r>
                            </m:sub>
                            <m:sup/>
                            <m:e>
                              <m:r>
                                <a:rPr lang="fr-CH" sz="2800" b="0" i="1" smtClean="0">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i="1">
                                      <a:latin typeface="Cambria Math" charset="0"/>
                                    </a:rPr>
                                    <m:t>𝑥</m:t>
                                  </m:r>
                                  <m:r>
                                    <a:rPr lang="fr-CH" sz="2800" i="1">
                                      <a:latin typeface="Cambria Math" charset="0"/>
                                    </a:rPr>
                                    <m:t>,</m:t>
                                  </m:r>
                                  <m:r>
                                    <a:rPr lang="fr-CH" sz="2800" i="1">
                                      <a:latin typeface="Cambria Math" charset="0"/>
                                    </a:rPr>
                                    <m:t>𝑦</m:t>
                                  </m:r>
                                </m:e>
                              </m:d>
                              <m:r>
                                <a:rPr lang="fr-CH" sz="2800" b="0" i="1" smtClean="0">
                                  <a:latin typeface="Cambria Math" charset="0"/>
                                </a:rPr>
                                <m:t>|</m:t>
                              </m:r>
                            </m:e>
                          </m:nary>
                        </m:den>
                      </m:f>
                    </m:oMath>
                  </m:oMathPara>
                </a14:m>
                <a:endParaRPr lang="en-US" sz="2800" dirty="0"/>
              </a:p>
              <a:p>
                <a:pPr eaLnBrk="1" hangingPunct="1"/>
                <a:endParaRPr lang="en-US" sz="2800" dirty="0"/>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𝑈</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𝑥</m:t>
                    </m:r>
                    <m:r>
                      <a:rPr lang="fr-CH" sz="2400" i="1">
                        <a:latin typeface="Cambria Math" charset="0"/>
                        <a:ea typeface="Cambria Math" charset="0"/>
                        <a:cs typeface="Cambria Math" charset="0"/>
                      </a:rPr>
                      <m:t>)</m:t>
                    </m:r>
                  </m:oMath>
                </a14:m>
                <a:r>
                  <a:rPr lang="en-GB" sz="2400" dirty="0">
                    <a:solidFill>
                      <a:srgbClr val="000000"/>
                    </a:solidFill>
                  </a:rPr>
                  <a:t>: neighbours of user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𝑎</m:t>
                    </m:r>
                    <m:r>
                      <a:rPr lang="fr-CH" sz="2400" i="1">
                        <a:latin typeface="Cambria Math" charset="0"/>
                      </a:rPr>
                      <m:t> </m:t>
                    </m:r>
                  </m:oMath>
                </a14:m>
                <a:r>
                  <a:rPr lang="en-GB" sz="2400" dirty="0">
                    <a:solidFill>
                      <a:srgbClr val="000000"/>
                    </a:solidFill>
                  </a:rPr>
                  <a:t>: item not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1127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305800" cy="2653606"/>
              </a:xfrm>
            </p:spPr>
            <p:txBody>
              <a:bodyPr/>
              <a:lstStyle/>
              <a:p>
                <a:r>
                  <a:rPr lang="en-GB" sz="2000" dirty="0">
                    <a:solidFill>
                      <a:srgbClr val="000000"/>
                    </a:solidFill>
                  </a:rPr>
                  <a:t>Closest users to U: </a:t>
                </a:r>
                <a:r>
                  <a:rPr lang="en-GB" sz="2000" dirty="0" err="1">
                    <a:solidFill>
                      <a:srgbClr val="000000"/>
                    </a:solidFill>
                  </a:rPr>
                  <a:t>sim</a:t>
                </a:r>
                <a:r>
                  <a:rPr lang="en-GB" sz="2000" baseline="-25000" dirty="0" err="1">
                    <a:solidFill>
                      <a:srgbClr val="000000"/>
                    </a:solidFill>
                  </a:rPr>
                  <a:t>corr</a:t>
                </a:r>
                <a:r>
                  <a:rPr lang="en-GB" sz="2000" dirty="0">
                    <a:solidFill>
                      <a:srgbClr val="000000"/>
                    </a:solidFill>
                  </a:rPr>
                  <a:t>(U, User1) = 0.85, </a:t>
                </a:r>
                <a:r>
                  <a:rPr lang="en-GB" sz="2000" dirty="0" err="1">
                    <a:solidFill>
                      <a:srgbClr val="000000"/>
                    </a:solidFill>
                  </a:rPr>
                  <a:t>sim</a:t>
                </a:r>
                <a:r>
                  <a:rPr lang="en-GB" sz="2000" baseline="-25000" dirty="0" err="1">
                    <a:solidFill>
                      <a:srgbClr val="000000"/>
                    </a:solidFill>
                  </a:rPr>
                  <a:t>corr</a:t>
                </a:r>
                <a:r>
                  <a:rPr lang="en-GB" sz="2000" baseline="-25000" dirty="0">
                    <a:solidFill>
                      <a:srgbClr val="000000"/>
                    </a:solidFill>
                  </a:rPr>
                  <a:t> </a:t>
                </a:r>
                <a:r>
                  <a:rPr lang="en-GB" sz="2000" dirty="0">
                    <a:solidFill>
                      <a:srgbClr val="000000"/>
                    </a:solidFill>
                  </a:rPr>
                  <a:t>(U, User2) = 0.71</a:t>
                </a:r>
              </a:p>
              <a:p>
                <a:endParaRPr lang="en-GB" sz="2000" dirty="0">
                  <a:solidFill>
                    <a:srgbClr val="000000"/>
                  </a:solidFill>
                </a:endParaRPr>
              </a:p>
              <a:p>
                <a:pPr/>
                <a14:m>
                  <m:oMathPara xmlns:m="http://schemas.openxmlformats.org/officeDocument/2006/math">
                    <m:oMathParaPr>
                      <m:jc m:val="left"/>
                    </m:oMathParaPr>
                    <m:oMath xmlns:m="http://schemas.openxmlformats.org/officeDocument/2006/math">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sub>
                      </m:sSub>
                      <m:r>
                        <a:rPr lang="fr-CH" sz="2000" b="0" i="0" smtClean="0">
                          <a:latin typeface="Cambria Math" charset="0"/>
                        </a:rPr>
                        <m:t>=4</m:t>
                      </m:r>
                    </m:oMath>
                  </m:oMathPara>
                </a14:m>
                <a:endParaRPr lang="fr-CH" sz="2000" b="0" dirty="0"/>
              </a:p>
              <a:p>
                <a14:m>
                  <m:oMath xmlns:m="http://schemas.openxmlformats.org/officeDocument/2006/math">
                    <m:d>
                      <m:dPr>
                        <m:ctrlPr>
                          <a:rPr lang="fr-CH"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r>
                              <a:rPr lang="fr-CH" sz="2000" b="0" i="1" smtClean="0">
                                <a:latin typeface="Cambria Math" charset="0"/>
                              </a:rPr>
                              <m:t>1</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b="0" i="1" smtClean="0">
                                <a:latin typeface="Cambria Math" charset="0"/>
                              </a:rPr>
                              <m:t>𝑈</m:t>
                            </m:r>
                            <m:r>
                              <a:rPr lang="fr-CH" sz="2000" b="0" i="1" smtClean="0">
                                <a:latin typeface="Cambria Math" charset="0"/>
                              </a:rPr>
                              <m:t>1</m:t>
                            </m:r>
                          </m:sub>
                        </m:sSub>
                      </m:e>
                    </m:d>
                    <m:r>
                      <a:rPr lang="fr-CH" sz="2000" b="0" i="0" smtClean="0">
                        <a:latin typeface="Cambria Math" charset="0"/>
                      </a:rPr>
                      <m:t>=3−</m:t>
                    </m:r>
                    <m:f>
                      <m:fPr>
                        <m:ctrlPr>
                          <a:rPr lang="fr-CH" sz="2000" b="0" i="1" smtClean="0">
                            <a:latin typeface="Cambria Math" panose="02040503050406030204" pitchFamily="18" charset="0"/>
                          </a:rPr>
                        </m:ctrlPr>
                      </m:fPr>
                      <m:num>
                        <m:r>
                          <a:rPr lang="fr-CH" sz="2000" b="0" i="0" smtClean="0">
                            <a:latin typeface="Cambria Math" charset="0"/>
                          </a:rPr>
                          <m:t>12</m:t>
                        </m:r>
                      </m:num>
                      <m:den>
                        <m:r>
                          <a:rPr lang="fr-CH" sz="2000" b="0" i="0" smtClean="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m:t>
                    </m:r>
                  </m:oMath>
                </a14:m>
                <a:r>
                  <a:rPr lang="fr-CH" sz="2000" dirty="0"/>
                  <a:t> </a:t>
                </a:r>
                <a14:m>
                  <m:oMath xmlns:m="http://schemas.openxmlformats.org/officeDocument/2006/math">
                    <m:d>
                      <m:dPr>
                        <m:ctrlPr>
                          <a:rPr lang="fr-CH" sz="2000" i="1">
                            <a:latin typeface="Cambria Math" panose="02040503050406030204" pitchFamily="18" charset="0"/>
                          </a:rPr>
                        </m:ctrlPr>
                      </m:dPr>
                      <m:e>
                        <m:sSub>
                          <m:sSubPr>
                            <m:ctrlPr>
                              <a:rPr lang="en-US" sz="2000" i="1">
                                <a:latin typeface="Cambria Math" panose="02040503050406030204" pitchFamily="18" charset="0"/>
                              </a:rPr>
                            </m:ctrlPr>
                          </m:sSubPr>
                          <m:e>
                            <m:r>
                              <a:rPr lang="fr-CH" sz="2000" i="1">
                                <a:latin typeface="Cambria Math" charset="0"/>
                              </a:rPr>
                              <m:t>𝑟</m:t>
                            </m:r>
                          </m:e>
                          <m:sub>
                            <m:r>
                              <a:rPr lang="fr-CH" sz="2000" i="1">
                                <a:latin typeface="Cambria Math" charset="0"/>
                              </a:rPr>
                              <m:t>𝑈</m:t>
                            </m:r>
                            <m:r>
                              <a:rPr lang="fr-CH" sz="2000" b="0" i="1" smtClean="0">
                                <a:latin typeface="Cambria Math" charset="0"/>
                              </a:rPr>
                              <m:t>2</m:t>
                            </m:r>
                          </m:sub>
                        </m:sSub>
                        <m:d>
                          <m:dPr>
                            <m:ctrlPr>
                              <a:rPr lang="fr-CH" sz="2000" i="1">
                                <a:latin typeface="Cambria Math" panose="02040503050406030204" pitchFamily="18" charset="0"/>
                              </a:rPr>
                            </m:ctrlPr>
                          </m:dPr>
                          <m:e>
                            <m:r>
                              <a:rPr lang="fr-CH" sz="2000" i="1">
                                <a:latin typeface="Cambria Math" charset="0"/>
                              </a:rPr>
                              <m:t>𝐼</m:t>
                            </m:r>
                            <m:r>
                              <a:rPr lang="fr-CH" sz="2000" i="1">
                                <a:latin typeface="Cambria Math" charset="0"/>
                              </a:rPr>
                              <m:t>5</m:t>
                            </m:r>
                          </m:e>
                        </m:d>
                        <m:r>
                          <a:rPr lang="fr-CH" sz="2000" i="1">
                            <a:latin typeface="Cambria Math" charset="0"/>
                          </a:rPr>
                          <m:t>−</m:t>
                        </m:r>
                        <m:sSub>
                          <m:sSubPr>
                            <m:ctrlPr>
                              <a:rPr lang="fr-CH" sz="2000" i="1">
                                <a:latin typeface="Cambria Math" panose="02040503050406030204" pitchFamily="18" charset="0"/>
                              </a:rPr>
                            </m:ctrlPr>
                          </m:sSubPr>
                          <m:e>
                            <m:acc>
                              <m:accPr>
                                <m:chr m:val="̅"/>
                                <m:ctrlPr>
                                  <a:rPr lang="fr-CH" sz="2000" i="1">
                                    <a:latin typeface="Cambria Math" panose="02040503050406030204" pitchFamily="18" charset="0"/>
                                  </a:rPr>
                                </m:ctrlPr>
                              </m:accPr>
                              <m:e>
                                <m:r>
                                  <a:rPr lang="fr-CH" sz="2000" i="1">
                                    <a:latin typeface="Cambria Math" charset="0"/>
                                  </a:rPr>
                                  <m:t>𝑟</m:t>
                                </m:r>
                              </m:e>
                            </m:acc>
                          </m:e>
                          <m:sub>
                            <m:r>
                              <a:rPr lang="fr-CH" sz="2000" i="1">
                                <a:latin typeface="Cambria Math" charset="0"/>
                              </a:rPr>
                              <m:t>𝑈</m:t>
                            </m:r>
                            <m:r>
                              <a:rPr lang="fr-CH" sz="2000" b="0" i="1" smtClean="0">
                                <a:latin typeface="Cambria Math" charset="0"/>
                              </a:rPr>
                              <m:t>2</m:t>
                            </m:r>
                          </m:sub>
                        </m:sSub>
                      </m:e>
                    </m:d>
                    <m:r>
                      <a:rPr lang="fr-CH" sz="2000">
                        <a:latin typeface="Cambria Math" charset="0"/>
                      </a:rPr>
                      <m:t>=</m:t>
                    </m:r>
                    <m:r>
                      <a:rPr lang="fr-CH" sz="2000" b="0" i="1" smtClean="0">
                        <a:latin typeface="Cambria Math" charset="0"/>
                      </a:rPr>
                      <m:t>5−</m:t>
                    </m:r>
                    <m:f>
                      <m:fPr>
                        <m:ctrlPr>
                          <a:rPr lang="fr-CH" sz="2000" i="1">
                            <a:latin typeface="Cambria Math" panose="02040503050406030204" pitchFamily="18" charset="0"/>
                          </a:rPr>
                        </m:ctrlPr>
                      </m:fPr>
                      <m:num>
                        <m:r>
                          <a:rPr lang="fr-CH" sz="2000">
                            <a:latin typeface="Cambria Math" charset="0"/>
                          </a:rPr>
                          <m:t>1</m:t>
                        </m:r>
                        <m:r>
                          <a:rPr lang="fr-CH" sz="2000" b="0" i="1" smtClean="0">
                            <a:latin typeface="Cambria Math" charset="0"/>
                          </a:rPr>
                          <m:t>9</m:t>
                        </m:r>
                      </m:num>
                      <m:den>
                        <m:r>
                          <a:rPr lang="fr-CH" sz="2000">
                            <a:latin typeface="Cambria Math" charset="0"/>
                          </a:rPr>
                          <m:t>5</m:t>
                        </m:r>
                      </m:den>
                    </m:f>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oMath>
                </a14:m>
                <a:endParaRPr lang="en-US" sz="2000" dirty="0"/>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fr-CH" sz="2000" i="1">
                              <a:latin typeface="Cambria Math" charset="0"/>
                            </a:rPr>
                            <m:t>𝑟</m:t>
                          </m:r>
                        </m:e>
                        <m:sub>
                          <m:r>
                            <a:rPr lang="fr-CH" sz="2000" b="0" i="1" smtClean="0">
                              <a:latin typeface="Cambria Math" charset="0"/>
                            </a:rPr>
                            <m:t>𝑈</m:t>
                          </m:r>
                        </m:sub>
                      </m:sSub>
                      <m:d>
                        <m:dPr>
                          <m:ctrlPr>
                            <a:rPr lang="fr-CH" sz="2000" i="1">
                              <a:latin typeface="Cambria Math" panose="02040503050406030204" pitchFamily="18" charset="0"/>
                            </a:rPr>
                          </m:ctrlPr>
                        </m:dPr>
                        <m:e>
                          <m:r>
                            <a:rPr lang="fr-CH" sz="2000" b="0" i="1" smtClean="0">
                              <a:latin typeface="Cambria Math" charset="0"/>
                            </a:rPr>
                            <m:t>𝐼</m:t>
                          </m:r>
                          <m:r>
                            <a:rPr lang="fr-CH" sz="2000" b="0" i="1" smtClean="0">
                              <a:latin typeface="Cambria Math" charset="0"/>
                            </a:rPr>
                            <m:t>5</m:t>
                          </m:r>
                        </m:e>
                      </m:d>
                      <m:r>
                        <a:rPr lang="fr-CH" sz="2000" i="1">
                          <a:latin typeface="Cambria Math" charset="0"/>
                        </a:rPr>
                        <m:t>=</m:t>
                      </m:r>
                      <m:r>
                        <a:rPr lang="fr-CH" sz="2000" b="0" i="1" smtClean="0">
                          <a:latin typeface="Cambria Math" charset="0"/>
                        </a:rPr>
                        <m:t>4+</m:t>
                      </m:r>
                      <m:f>
                        <m:fPr>
                          <m:ctrlPr>
                            <a:rPr lang="fr-CH" sz="2000" b="0" i="1" smtClean="0">
                              <a:latin typeface="Cambria Math" panose="02040503050406030204" pitchFamily="18" charset="0"/>
                            </a:rPr>
                          </m:ctrlPr>
                        </m:fPr>
                        <m:num>
                          <m:r>
                            <a:rPr lang="fr-CH" sz="2000" b="0" i="1" smtClean="0">
                              <a:latin typeface="Cambria Math" charset="0"/>
                            </a:rPr>
                            <m:t>0.85</m:t>
                          </m:r>
                          <m:r>
                            <a:rPr lang="fr-CH" sz="2000" b="0" i="0" smtClean="0">
                              <a:latin typeface="Cambria Math" charset="0"/>
                            </a:rPr>
                            <m:t>∗</m:t>
                          </m:r>
                          <m:f>
                            <m:fPr>
                              <m:ctrlPr>
                                <a:rPr lang="fr-CH" sz="2000" b="0" i="1" smtClean="0">
                                  <a:latin typeface="Cambria Math" panose="02040503050406030204" pitchFamily="18" charset="0"/>
                                </a:rPr>
                              </m:ctrlPr>
                            </m:fPr>
                            <m:num>
                              <m:r>
                                <a:rPr lang="fr-CH" sz="2000" b="0" i="0" smtClean="0">
                                  <a:latin typeface="Cambria Math" charset="0"/>
                                </a:rPr>
                                <m:t>3</m:t>
                              </m:r>
                            </m:num>
                            <m:den>
                              <m:r>
                                <a:rPr lang="fr-CH" sz="2000" b="0" i="0" smtClean="0">
                                  <a:latin typeface="Cambria Math" charset="0"/>
                                </a:rPr>
                                <m:t>5</m:t>
                              </m:r>
                            </m:den>
                          </m:f>
                          <m:r>
                            <a:rPr lang="fr-CH" sz="2000" b="0" i="0" smtClean="0">
                              <a:latin typeface="Cambria Math" charset="0"/>
                            </a:rPr>
                            <m:t>+0.71∗</m:t>
                          </m:r>
                          <m:f>
                            <m:fPr>
                              <m:ctrlPr>
                                <a:rPr lang="fr-CH" sz="2000" b="0" i="1" smtClean="0">
                                  <a:latin typeface="Cambria Math" panose="02040503050406030204" pitchFamily="18" charset="0"/>
                                </a:rPr>
                              </m:ctrlPr>
                            </m:fPr>
                            <m:num>
                              <m:r>
                                <a:rPr lang="fr-CH" sz="2000" b="0" i="0" smtClean="0">
                                  <a:latin typeface="Cambria Math" charset="0"/>
                                </a:rPr>
                                <m:t>6</m:t>
                              </m:r>
                            </m:num>
                            <m:den>
                              <m:r>
                                <a:rPr lang="fr-CH" sz="2000" b="0" i="0" smtClean="0">
                                  <a:latin typeface="Cambria Math" charset="0"/>
                                </a:rPr>
                                <m:t>5</m:t>
                              </m:r>
                            </m:den>
                          </m:f>
                        </m:num>
                        <m:den>
                          <m:r>
                            <a:rPr lang="fr-CH" sz="2000" b="0" i="0" smtClean="0">
                              <a:latin typeface="Cambria Math" charset="0"/>
                            </a:rPr>
                            <m:t>0.85+0.71</m:t>
                          </m:r>
                        </m:den>
                      </m:f>
                      <m:r>
                        <a:rPr lang="fr-CH" sz="2000" b="0" i="0" smtClean="0">
                          <a:latin typeface="Cambria Math" charset="0"/>
                        </a:rPr>
                        <m:t>=4.87</m:t>
                      </m:r>
                      <m:r>
                        <a:rPr lang="fr-CH" sz="2000" b="0" i="1" smtClean="0">
                          <a:latin typeface="Cambria Math" charset="0"/>
                          <a:ea typeface="Cambria Math" charset="0"/>
                          <a:cs typeface="Cambria Math" charset="0"/>
                        </a:rPr>
                        <m:t>≈5</m:t>
                      </m:r>
                    </m:oMath>
                  </m:oMathPara>
                </a14:m>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305800" cy="2653606"/>
              </a:xfrm>
              <a:blipFill rotWithShape="0">
                <a:blip r:embed="rId2"/>
                <a:stretch>
                  <a:fillRect l="-734" t="-137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dirty="0"/>
              <a:t>©2020,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
        <p:nvSpPr>
          <p:cNvPr id="7" name="Rounded Rectangle 6"/>
          <p:cNvSpPr/>
          <p:nvPr/>
        </p:nvSpPr>
        <p:spPr bwMode="auto">
          <a:xfrm>
            <a:off x="2552692" y="2506452"/>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8" name="Rounded Rectangle 7"/>
          <p:cNvSpPr/>
          <p:nvPr/>
        </p:nvSpPr>
        <p:spPr bwMode="auto">
          <a:xfrm>
            <a:off x="2555776" y="2132856"/>
            <a:ext cx="5087888" cy="360040"/>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94030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User-based Collaborative Filtering</a:t>
            </a:r>
          </a:p>
        </p:txBody>
      </p:sp>
      <p:sp>
        <p:nvSpPr>
          <p:cNvPr id="3" name="Content Placeholder 2"/>
          <p:cNvSpPr>
            <a:spLocks noGrp="1"/>
          </p:cNvSpPr>
          <p:nvPr>
            <p:ph idx="1"/>
          </p:nvPr>
        </p:nvSpPr>
        <p:spPr/>
        <p:txBody>
          <a:bodyPr/>
          <a:lstStyle/>
          <a:p>
            <a:r>
              <a:rPr lang="en-GB" sz="2800" dirty="0">
                <a:solidFill>
                  <a:srgbClr val="000000"/>
                </a:solidFill>
              </a:rPr>
              <a:t>Problems</a:t>
            </a:r>
          </a:p>
          <a:p>
            <a:pPr marL="457200" indent="-457200">
              <a:buFont typeface="Arial"/>
              <a:buChar char="•"/>
            </a:pPr>
            <a:r>
              <a:rPr lang="en-GB" sz="2800" dirty="0">
                <a:solidFill>
                  <a:srgbClr val="000000"/>
                </a:solidFill>
              </a:rPr>
              <a:t>Cold start: users or items without ratings</a:t>
            </a:r>
          </a:p>
          <a:p>
            <a:pPr marL="457200" indent="-457200">
              <a:buFont typeface="Arial"/>
              <a:buChar char="•"/>
            </a:pPr>
            <a:r>
              <a:rPr lang="en-GB" sz="2800" dirty="0">
                <a:solidFill>
                  <a:srgbClr val="000000"/>
                </a:solidFill>
              </a:rPr>
              <a:t>Scalability: large numbers of users</a:t>
            </a:r>
          </a:p>
          <a:p>
            <a:pPr marL="457200" indent="-457200">
              <a:buFont typeface="Arial"/>
              <a:buChar char="•"/>
            </a:pPr>
            <a:r>
              <a:rPr lang="en-GB" sz="2800" dirty="0">
                <a:solidFill>
                  <a:srgbClr val="000000"/>
                </a:solidFill>
              </a:rPr>
              <a:t>Data dispersion: highly variable ratings, difficult to find similar users</a:t>
            </a:r>
          </a:p>
          <a:p>
            <a:endParaRPr lang="en-GB" sz="2800" dirty="0">
              <a:solidFill>
                <a:srgbClr val="000000"/>
              </a:solidFill>
            </a:endParaRPr>
          </a:p>
          <a:p>
            <a:r>
              <a:rPr lang="en-GB" sz="2800" dirty="0">
                <a:solidFill>
                  <a:srgbClr val="000000"/>
                </a:solidFill>
              </a:rPr>
              <a:t>Possible solution</a:t>
            </a:r>
          </a:p>
          <a:p>
            <a:pPr marL="457200" indent="-457200">
              <a:buFont typeface="Arial"/>
              <a:buChar char="•"/>
            </a:pPr>
            <a:r>
              <a:rPr lang="en-GB" sz="2800" dirty="0">
                <a:solidFill>
                  <a:srgbClr val="000000"/>
                </a:solidFill>
              </a:rPr>
              <a:t>Item-based collaborative filtering</a:t>
            </a:r>
          </a:p>
          <a:p>
            <a:pPr marL="457200" indent="-457200">
              <a:buFont typeface="Arial"/>
              <a:buChar char="•"/>
            </a:pPr>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064699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 use the similarity between items (and not users) to make predictions</a:t>
                </a:r>
              </a:p>
              <a:p>
                <a:pPr marL="457200" indent="-457200">
                  <a:buFont typeface="Arial"/>
                  <a:buChar char="•"/>
                </a:pPr>
                <a:r>
                  <a:rPr lang="en-GB" sz="2800" dirty="0">
                    <a:solidFill>
                      <a:srgbClr val="000000"/>
                    </a:solidFill>
                  </a:rPr>
                  <a:t>Given a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and an item </a:t>
                </a:r>
                <a14:m>
                  <m:oMath xmlns:m="http://schemas.openxmlformats.org/officeDocument/2006/math">
                    <m:r>
                      <a:rPr lang="fr-CH" sz="2800" i="1">
                        <a:latin typeface="Cambria Math" panose="02040503050406030204" pitchFamily="18" charset="0"/>
                      </a:rPr>
                      <m:t>𝑖</m:t>
                    </m:r>
                  </m:oMath>
                </a14:m>
                <a:r>
                  <a:rPr lang="en-GB" sz="2800" dirty="0">
                    <a:solidFill>
                      <a:srgbClr val="000000"/>
                    </a:solidFill>
                  </a:rPr>
                  <a:t> not rated by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estimate the rating </a:t>
                </a:r>
                <a14:m>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panose="02040503050406030204" pitchFamily="18" charset="0"/>
                          </a:rPr>
                          <m:t>𝑖</m:t>
                        </m:r>
                      </m:e>
                    </m:d>
                  </m:oMath>
                </a14:m>
                <a:r>
                  <a:rPr lang="en-GB" sz="2800" dirty="0">
                    <a:solidFill>
                      <a:srgbClr val="000000"/>
                    </a:solidFill>
                  </a:rPr>
                  <a:t> by</a:t>
                </a:r>
              </a:p>
              <a:p>
                <a:pPr marL="457200" indent="-457200">
                  <a:buFont typeface="Arial"/>
                  <a:buChar char="•"/>
                </a:pPr>
                <a:endParaRPr lang="en-GB" sz="2800" dirty="0">
                  <a:solidFill>
                    <a:srgbClr val="000000"/>
                  </a:solidFill>
                </a:endParaRPr>
              </a:p>
              <a:p>
                <a:pPr marL="1200150" lvl="1" indent="-457200">
                  <a:buFont typeface="+mj-lt"/>
                  <a:buAutoNum type="arabicPeriod"/>
                </a:pPr>
                <a:r>
                  <a:rPr lang="en-GB" sz="2400" dirty="0">
                    <a:solidFill>
                      <a:srgbClr val="000000"/>
                    </a:solidFill>
                  </a:rPr>
                  <a:t>Find a set of items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b="0" i="1" smtClean="0">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which are similar to </a:t>
                </a:r>
                <a14:m>
                  <m:oMath xmlns:m="http://schemas.openxmlformats.org/officeDocument/2006/math">
                    <m:r>
                      <a:rPr lang="fr-CH" sz="2400" i="1">
                        <a:latin typeface="Cambria Math" panose="02040503050406030204" pitchFamily="18" charset="0"/>
                      </a:rPr>
                      <m:t>𝑖</m:t>
                    </m:r>
                  </m:oMath>
                </a14:m>
                <a:r>
                  <a:rPr lang="en-GB" sz="2400" dirty="0">
                    <a:solidFill>
                      <a:srgbClr val="000000"/>
                    </a:solidFill>
                  </a:rPr>
                  <a:t> and that have been rated by </a:t>
                </a:r>
                <a14:m>
                  <m:oMath xmlns:m="http://schemas.openxmlformats.org/officeDocument/2006/math">
                    <m:r>
                      <a:rPr lang="fr-CH" sz="2400" i="1">
                        <a:latin typeface="Cambria Math" charset="0"/>
                        <a:ea typeface="Cambria Math" charset="0"/>
                        <a:cs typeface="Cambria Math" charset="0"/>
                      </a:rPr>
                      <m:t>𝑥</m:t>
                    </m:r>
                  </m:oMath>
                </a14:m>
                <a:endParaRPr lang="en-GB" sz="2400" dirty="0">
                  <a:solidFill>
                    <a:srgbClr val="000000"/>
                  </a:solidFill>
                </a:endParaRPr>
              </a:p>
              <a:p>
                <a:pPr marL="1200150" lvl="1" indent="-457200">
                  <a:buFont typeface="+mj-lt"/>
                  <a:buAutoNum type="arabicPeriod"/>
                </a:pPr>
                <a:r>
                  <a:rPr lang="en-GB" sz="2400" dirty="0">
                    <a:solidFill>
                      <a:srgbClr val="000000"/>
                    </a:solidFill>
                  </a:rPr>
                  <a:t>Aggregate the ratings of the items in </a:t>
                </a: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panose="02040503050406030204" pitchFamily="18" charset="0"/>
                        <a:ea typeface="Cambria Math" charset="0"/>
                        <a:cs typeface="Cambria Math" charset="0"/>
                      </a:rPr>
                      <m:t>𝑖</m:t>
                    </m:r>
                    <m:r>
                      <a:rPr lang="fr-CH" sz="2400" i="1">
                        <a:latin typeface="Cambria Math" charset="0"/>
                        <a:ea typeface="Cambria Math" charset="0"/>
                        <a:cs typeface="Cambria Math" charset="0"/>
                      </a:rPr>
                      <m:t>)</m:t>
                    </m:r>
                  </m:oMath>
                </a14:m>
                <a:r>
                  <a:rPr lang="en-GB" sz="2400" i="1" dirty="0">
                    <a:solidFill>
                      <a:srgbClr val="000000"/>
                    </a:solidFill>
                  </a:rPr>
                  <a:t> </a:t>
                </a:r>
                <a:r>
                  <a:rPr lang="en-GB" sz="2400" dirty="0">
                    <a:solidFill>
                      <a:srgbClr val="000000"/>
                    </a:solidFill>
                  </a:rPr>
                  <a:t>and use the aggregation as prediction of </a:t>
                </a:r>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290"/>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93313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AFA1-F5CE-4E4E-B2EE-1817BF2B64BE}"/>
              </a:ext>
            </a:extLst>
          </p:cNvPr>
          <p:cNvSpPr>
            <a:spLocks noGrp="1"/>
          </p:cNvSpPr>
          <p:nvPr>
            <p:ph type="title"/>
          </p:nvPr>
        </p:nvSpPr>
        <p:spPr>
          <a:xfrm>
            <a:off x="152400" y="304800"/>
            <a:ext cx="8812088" cy="914400"/>
          </a:xfrm>
        </p:spPr>
        <p:txBody>
          <a:bodyPr/>
          <a:lstStyle/>
          <a:p>
            <a:r>
              <a:rPr lang="en-GB" dirty="0"/>
              <a:t>Item-based Collaborative Filtering illustrated</a:t>
            </a:r>
            <a:endParaRPr lang="en-US"/>
          </a:p>
        </p:txBody>
      </p:sp>
      <p:sp>
        <p:nvSpPr>
          <p:cNvPr id="4" name="Footer Placeholder 3">
            <a:extLst>
              <a:ext uri="{FF2B5EF4-FFF2-40B4-BE49-F238E27FC236}">
                <a16:creationId xmlns:a16="http://schemas.microsoft.com/office/drawing/2014/main" id="{CCD32C5F-4074-9048-83DE-376151256DD2}"/>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a:extLst>
              <a:ext uri="{FF2B5EF4-FFF2-40B4-BE49-F238E27FC236}">
                <a16:creationId xmlns:a16="http://schemas.microsoft.com/office/drawing/2014/main" id="{4F050D9B-FB3B-CF4F-AB8D-30A38A76E087}"/>
              </a:ext>
            </a:extLst>
          </p:cNvPr>
          <p:cNvPicPr>
            <a:picLocks noChangeAspect="1"/>
          </p:cNvPicPr>
          <p:nvPr/>
        </p:nvPicPr>
        <p:blipFill>
          <a:blip r:embed="rId2"/>
          <a:stretch>
            <a:fillRect/>
          </a:stretch>
        </p:blipFill>
        <p:spPr>
          <a:xfrm>
            <a:off x="1953444" y="1645732"/>
            <a:ext cx="1162968" cy="1162968"/>
          </a:xfrm>
          <a:prstGeom prst="rect">
            <a:avLst/>
          </a:prstGeom>
        </p:spPr>
      </p:pic>
      <p:pic>
        <p:nvPicPr>
          <p:cNvPr id="6" name="Picture 5">
            <a:extLst>
              <a:ext uri="{FF2B5EF4-FFF2-40B4-BE49-F238E27FC236}">
                <a16:creationId xmlns:a16="http://schemas.microsoft.com/office/drawing/2014/main" id="{9C57FD54-63BF-7F4E-9DC2-A6FCAB72A9F6}"/>
              </a:ext>
            </a:extLst>
          </p:cNvPr>
          <p:cNvPicPr>
            <a:picLocks noChangeAspect="1"/>
          </p:cNvPicPr>
          <p:nvPr/>
        </p:nvPicPr>
        <p:blipFill>
          <a:blip r:embed="rId3"/>
          <a:stretch>
            <a:fillRect/>
          </a:stretch>
        </p:blipFill>
        <p:spPr>
          <a:xfrm>
            <a:off x="5841876" y="1759216"/>
            <a:ext cx="936000" cy="936000"/>
          </a:xfrm>
          <a:prstGeom prst="rect">
            <a:avLst/>
          </a:prstGeom>
        </p:spPr>
      </p:pic>
      <p:pic>
        <p:nvPicPr>
          <p:cNvPr id="8" name="Picture 7">
            <a:extLst>
              <a:ext uri="{FF2B5EF4-FFF2-40B4-BE49-F238E27FC236}">
                <a16:creationId xmlns:a16="http://schemas.microsoft.com/office/drawing/2014/main" id="{378DBC46-2839-E643-9EE0-6740B3CC0E01}"/>
              </a:ext>
            </a:extLst>
          </p:cNvPr>
          <p:cNvPicPr>
            <a:picLocks noChangeAspect="1"/>
          </p:cNvPicPr>
          <p:nvPr/>
        </p:nvPicPr>
        <p:blipFill>
          <a:blip r:embed="rId4"/>
          <a:stretch>
            <a:fillRect/>
          </a:stretch>
        </p:blipFill>
        <p:spPr>
          <a:xfrm>
            <a:off x="3206369" y="3916098"/>
            <a:ext cx="936000" cy="936000"/>
          </a:xfrm>
          <a:prstGeom prst="rect">
            <a:avLst/>
          </a:prstGeom>
        </p:spPr>
      </p:pic>
      <p:pic>
        <p:nvPicPr>
          <p:cNvPr id="9" name="Picture 8">
            <a:extLst>
              <a:ext uri="{FF2B5EF4-FFF2-40B4-BE49-F238E27FC236}">
                <a16:creationId xmlns:a16="http://schemas.microsoft.com/office/drawing/2014/main" id="{9CD092D6-0E7E-4340-AFE8-A376920520BD}"/>
              </a:ext>
            </a:extLst>
          </p:cNvPr>
          <p:cNvPicPr>
            <a:picLocks noChangeAspect="1"/>
          </p:cNvPicPr>
          <p:nvPr/>
        </p:nvPicPr>
        <p:blipFill>
          <a:blip r:embed="rId5"/>
          <a:stretch>
            <a:fillRect/>
          </a:stretch>
        </p:blipFill>
        <p:spPr>
          <a:xfrm>
            <a:off x="4142473" y="4132122"/>
            <a:ext cx="936104" cy="936104"/>
          </a:xfrm>
          <a:prstGeom prst="rect">
            <a:avLst/>
          </a:prstGeom>
        </p:spPr>
      </p:pic>
      <p:pic>
        <p:nvPicPr>
          <p:cNvPr id="10" name="Picture 9">
            <a:extLst>
              <a:ext uri="{FF2B5EF4-FFF2-40B4-BE49-F238E27FC236}">
                <a16:creationId xmlns:a16="http://schemas.microsoft.com/office/drawing/2014/main" id="{67F555D1-F0AD-2E45-933C-FB725539406D}"/>
              </a:ext>
            </a:extLst>
          </p:cNvPr>
          <p:cNvPicPr>
            <a:picLocks noChangeAspect="1"/>
          </p:cNvPicPr>
          <p:nvPr/>
        </p:nvPicPr>
        <p:blipFill>
          <a:blip r:embed="rId3"/>
          <a:stretch>
            <a:fillRect/>
          </a:stretch>
        </p:blipFill>
        <p:spPr>
          <a:xfrm>
            <a:off x="4142473" y="3412146"/>
            <a:ext cx="936000" cy="936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91FDB9-BDF6-A441-872C-552BAFFB442F}"/>
                  </a:ext>
                </a:extLst>
              </p:cNvPr>
              <p:cNvSpPr/>
              <p:nvPr/>
            </p:nvSpPr>
            <p:spPr>
              <a:xfrm>
                <a:off x="2086055" y="1100163"/>
                <a:ext cx="897746" cy="400110"/>
              </a:xfrm>
              <a:prstGeom prst="rect">
                <a:avLst/>
              </a:prstGeom>
            </p:spPr>
            <p:txBody>
              <a:bodyPr wrap="none">
                <a:spAutoFit/>
              </a:bodyPr>
              <a:lstStyle/>
              <a:p>
                <a:r>
                  <a:rPr lang="en-GB" sz="2000" dirty="0">
                    <a:solidFill>
                      <a:srgbClr val="000000"/>
                    </a:solidFill>
                  </a:rPr>
                  <a:t>user </a:t>
                </a:r>
                <a14:m>
                  <m:oMath xmlns:m="http://schemas.openxmlformats.org/officeDocument/2006/math">
                    <m:r>
                      <a:rPr lang="fr-CH" sz="2000" i="1">
                        <a:latin typeface="Cambria Math" charset="0"/>
                        <a:ea typeface="Cambria Math" charset="0"/>
                        <a:cs typeface="Cambria Math" charset="0"/>
                      </a:rPr>
                      <m:t>𝑥</m:t>
                    </m:r>
                  </m:oMath>
                </a14:m>
                <a:r>
                  <a:rPr lang="en-GB" sz="2000" dirty="0">
                    <a:solidFill>
                      <a:srgbClr val="000000"/>
                    </a:solidFill>
                  </a:rPr>
                  <a:t> </a:t>
                </a:r>
                <a:endParaRPr lang="en-US" sz="2000"/>
              </a:p>
            </p:txBody>
          </p:sp>
        </mc:Choice>
        <mc:Fallback xmlns="">
          <p:sp>
            <p:nvSpPr>
              <p:cNvPr id="11" name="Rectangle 10">
                <a:extLst>
                  <a:ext uri="{FF2B5EF4-FFF2-40B4-BE49-F238E27FC236}">
                    <a16:creationId xmlns:a16="http://schemas.microsoft.com/office/drawing/2014/main" id="{C591FDB9-BDF6-A441-872C-552BAFFB442F}"/>
                  </a:ext>
                </a:extLst>
              </p:cNvPr>
              <p:cNvSpPr>
                <a:spLocks noRot="1" noChangeAspect="1" noMove="1" noResize="1" noEditPoints="1" noAdjustHandles="1" noChangeArrowheads="1" noChangeShapeType="1" noTextEdit="1"/>
              </p:cNvSpPr>
              <p:nvPr/>
            </p:nvSpPr>
            <p:spPr>
              <a:xfrm>
                <a:off x="2086055" y="1100163"/>
                <a:ext cx="897746" cy="400110"/>
              </a:xfrm>
              <a:prstGeom prst="rect">
                <a:avLst/>
              </a:prstGeom>
              <a:blipFill>
                <a:blip r:embed="rId6"/>
                <a:stretch>
                  <a:fillRect l="-5556"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17CA5D-FAE4-134C-B1BB-480245734BF3}"/>
                  </a:ext>
                </a:extLst>
              </p:cNvPr>
              <p:cNvSpPr/>
              <p:nvPr/>
            </p:nvSpPr>
            <p:spPr>
              <a:xfrm>
                <a:off x="5985892" y="1134639"/>
                <a:ext cx="866520" cy="400110"/>
              </a:xfrm>
              <a:prstGeom prst="rect">
                <a:avLst/>
              </a:prstGeom>
            </p:spPr>
            <p:txBody>
              <a:bodyPr wrap="none">
                <a:spAutoFit/>
              </a:bodyPr>
              <a:lstStyle/>
              <a:p>
                <a:r>
                  <a:rPr lang="en-GB" sz="2000" dirty="0">
                    <a:solidFill>
                      <a:srgbClr val="000000"/>
                    </a:solidFill>
                  </a:rPr>
                  <a:t>item </a:t>
                </a:r>
                <a14:m>
                  <m:oMath xmlns:m="http://schemas.openxmlformats.org/officeDocument/2006/math">
                    <m:r>
                      <a:rPr lang="fr-CH" sz="2000" i="1">
                        <a:latin typeface="Cambria Math" panose="02040503050406030204" pitchFamily="18" charset="0"/>
                      </a:rPr>
                      <m:t>𝑖</m:t>
                    </m:r>
                  </m:oMath>
                </a14:m>
                <a:r>
                  <a:rPr lang="en-GB" sz="2000" dirty="0">
                    <a:solidFill>
                      <a:srgbClr val="000000"/>
                    </a:solidFill>
                  </a:rPr>
                  <a:t> </a:t>
                </a:r>
                <a:endParaRPr lang="en-US" sz="2000"/>
              </a:p>
            </p:txBody>
          </p:sp>
        </mc:Choice>
        <mc:Fallback xmlns="">
          <p:sp>
            <p:nvSpPr>
              <p:cNvPr id="12" name="Rectangle 11">
                <a:extLst>
                  <a:ext uri="{FF2B5EF4-FFF2-40B4-BE49-F238E27FC236}">
                    <a16:creationId xmlns:a16="http://schemas.microsoft.com/office/drawing/2014/main" id="{2E17CA5D-FAE4-134C-B1BB-480245734BF3}"/>
                  </a:ext>
                </a:extLst>
              </p:cNvPr>
              <p:cNvSpPr>
                <a:spLocks noRot="1" noChangeAspect="1" noMove="1" noResize="1" noEditPoints="1" noAdjustHandles="1" noChangeArrowheads="1" noChangeShapeType="1" noTextEdit="1"/>
              </p:cNvSpPr>
              <p:nvPr/>
            </p:nvSpPr>
            <p:spPr>
              <a:xfrm>
                <a:off x="5985892" y="1134639"/>
                <a:ext cx="866520" cy="400110"/>
              </a:xfrm>
              <a:prstGeom prst="rect">
                <a:avLst/>
              </a:prstGeom>
              <a:blipFill>
                <a:blip r:embed="rId7"/>
                <a:stretch>
                  <a:fillRect l="-5714"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AAE3F3C-3BFD-1448-A485-5478404BC31E}"/>
                  </a:ext>
                </a:extLst>
              </p:cNvPr>
              <p:cNvSpPr/>
              <p:nvPr/>
            </p:nvSpPr>
            <p:spPr>
              <a:xfrm>
                <a:off x="3875268" y="1596343"/>
                <a:ext cx="1005853"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panose="02040503050406030204" pitchFamily="18" charset="0"/>
                          </a:rPr>
                          <m:t>𝑖</m:t>
                        </m:r>
                      </m:e>
                    </m:d>
                  </m:oMath>
                </a14:m>
                <a:r>
                  <a:rPr lang="en-GB" sz="2400" dirty="0">
                    <a:solidFill>
                      <a:srgbClr val="000000"/>
                    </a:solidFill>
                  </a:rPr>
                  <a:t> ?</a:t>
                </a:r>
                <a:endParaRPr lang="en-US" sz="2400"/>
              </a:p>
            </p:txBody>
          </p:sp>
        </mc:Choice>
        <mc:Fallback xmlns="">
          <p:sp>
            <p:nvSpPr>
              <p:cNvPr id="14" name="Rectangle 13">
                <a:extLst>
                  <a:ext uri="{FF2B5EF4-FFF2-40B4-BE49-F238E27FC236}">
                    <a16:creationId xmlns:a16="http://schemas.microsoft.com/office/drawing/2014/main" id="{4AAE3F3C-3BFD-1448-A485-5478404BC31E}"/>
                  </a:ext>
                </a:extLst>
              </p:cNvPr>
              <p:cNvSpPr>
                <a:spLocks noRot="1" noChangeAspect="1" noMove="1" noResize="1" noEditPoints="1" noAdjustHandles="1" noChangeArrowheads="1" noChangeShapeType="1" noTextEdit="1"/>
              </p:cNvSpPr>
              <p:nvPr/>
            </p:nvSpPr>
            <p:spPr>
              <a:xfrm>
                <a:off x="3875268" y="1596343"/>
                <a:ext cx="1005853" cy="461665"/>
              </a:xfrm>
              <a:prstGeom prst="rect">
                <a:avLst/>
              </a:prstGeom>
              <a:blipFill>
                <a:blip r:embed="rId8"/>
                <a:stretch>
                  <a:fillRect t="-8108" r="-8750" b="-2702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B537FB1-0D6B-4345-A60F-242116C7CA75}"/>
              </a:ext>
            </a:extLst>
          </p:cNvPr>
          <p:cNvCxnSpPr>
            <a:cxnSpLocks/>
          </p:cNvCxnSpPr>
          <p:nvPr/>
        </p:nvCxnSpPr>
        <p:spPr bwMode="auto">
          <a:xfrm>
            <a:off x="2555776" y="2808700"/>
            <a:ext cx="864096" cy="8363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A6327A7-FBA0-CB49-9866-CF83C9573807}"/>
                  </a:ext>
                </a:extLst>
              </p:cNvPr>
              <p:cNvSpPr/>
              <p:nvPr/>
            </p:nvSpPr>
            <p:spPr>
              <a:xfrm>
                <a:off x="1783304" y="5192059"/>
                <a:ext cx="4994572" cy="400110"/>
              </a:xfrm>
              <a:prstGeom prst="rect">
                <a:avLst/>
              </a:prstGeom>
            </p:spPr>
            <p:txBody>
              <a:bodyPr wrap="none">
                <a:spAutoFit/>
              </a:bodyPr>
              <a:lstStyle/>
              <a:p>
                <a:r>
                  <a:rPr lang="fr-CH" sz="2000" dirty="0">
                    <a:solidFill>
                      <a:srgbClr val="000000"/>
                    </a:solidFill>
                  </a:rPr>
                  <a:t>Items similar to the item i and rated </a:t>
                </a:r>
                <a:r>
                  <a:rPr lang="en-GB" sz="2000" dirty="0">
                    <a:solidFill>
                      <a:srgbClr val="000000"/>
                    </a:solidFill>
                  </a:rPr>
                  <a:t>by user </a:t>
                </a:r>
                <a14:m>
                  <m:oMath xmlns:m="http://schemas.openxmlformats.org/officeDocument/2006/math">
                    <m:r>
                      <a:rPr lang="fr-CH" sz="2000" i="1">
                        <a:latin typeface="Cambria Math" charset="0"/>
                        <a:ea typeface="Cambria Math" charset="0"/>
                        <a:cs typeface="Cambria Math" charset="0"/>
                      </a:rPr>
                      <m:t>𝑥</m:t>
                    </m:r>
                  </m:oMath>
                </a14:m>
                <a:r>
                  <a:rPr lang="fr-CH" sz="2000" dirty="0">
                    <a:solidFill>
                      <a:srgbClr val="000000"/>
                    </a:solidFill>
                  </a:rPr>
                  <a:t> </a:t>
                </a:r>
                <a:endParaRPr lang="en-US" sz="2000"/>
              </a:p>
            </p:txBody>
          </p:sp>
        </mc:Choice>
        <mc:Fallback xmlns="">
          <p:sp>
            <p:nvSpPr>
              <p:cNvPr id="16" name="Rectangle 15">
                <a:extLst>
                  <a:ext uri="{FF2B5EF4-FFF2-40B4-BE49-F238E27FC236}">
                    <a16:creationId xmlns:a16="http://schemas.microsoft.com/office/drawing/2014/main" id="{BA6327A7-FBA0-CB49-9866-CF83C9573807}"/>
                  </a:ext>
                </a:extLst>
              </p:cNvPr>
              <p:cNvSpPr>
                <a:spLocks noRot="1" noChangeAspect="1" noMove="1" noResize="1" noEditPoints="1" noAdjustHandles="1" noChangeArrowheads="1" noChangeShapeType="1" noTextEdit="1"/>
              </p:cNvSpPr>
              <p:nvPr/>
            </p:nvSpPr>
            <p:spPr>
              <a:xfrm>
                <a:off x="1783304" y="5192059"/>
                <a:ext cx="4994572" cy="400110"/>
              </a:xfrm>
              <a:prstGeom prst="rect">
                <a:avLst/>
              </a:prstGeom>
              <a:blipFill>
                <a:blip r:embed="rId9"/>
                <a:stretch>
                  <a:fillRect l="-506" t="-6250" b="-25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C1A8B99-1AC4-D64D-AC40-B6497EECAFA1}"/>
              </a:ext>
            </a:extLst>
          </p:cNvPr>
          <p:cNvCxnSpPr>
            <a:cxnSpLocks/>
          </p:cNvCxnSpPr>
          <p:nvPr/>
        </p:nvCxnSpPr>
        <p:spPr bwMode="auto">
          <a:xfrm flipV="1">
            <a:off x="5171704" y="2675926"/>
            <a:ext cx="959246" cy="10218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ectangle 24">
            <a:extLst>
              <a:ext uri="{FF2B5EF4-FFF2-40B4-BE49-F238E27FC236}">
                <a16:creationId xmlns:a16="http://schemas.microsoft.com/office/drawing/2014/main" id="{32F3D48C-1FC7-3B42-842B-9186A5E47A9D}"/>
              </a:ext>
            </a:extLst>
          </p:cNvPr>
          <p:cNvSpPr/>
          <p:nvPr/>
        </p:nvSpPr>
        <p:spPr>
          <a:xfrm>
            <a:off x="5985892" y="3187379"/>
            <a:ext cx="2561022" cy="400110"/>
          </a:xfrm>
          <a:prstGeom prst="rect">
            <a:avLst/>
          </a:prstGeom>
        </p:spPr>
        <p:txBody>
          <a:bodyPr wrap="none">
            <a:spAutoFit/>
          </a:bodyPr>
          <a:lstStyle/>
          <a:p>
            <a:r>
              <a:rPr lang="fr-CH" sz="2000" dirty="0">
                <a:solidFill>
                  <a:srgbClr val="000000"/>
                </a:solidFill>
              </a:rPr>
              <a:t>Aggregate their ratings</a:t>
            </a:r>
            <a:endParaRPr lang="en-US" sz="2000"/>
          </a:p>
        </p:txBody>
      </p:sp>
    </p:spTree>
    <p:extLst>
      <p:ext uri="{BB962C8B-B14F-4D97-AF65-F5344CB8AC3E}">
        <p14:creationId xmlns:p14="http://schemas.microsoft.com/office/powerpoint/2010/main" val="272850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p:sp>
        <p:nvSpPr>
          <p:cNvPr id="3" name="Content Placeholder 2"/>
          <p:cNvSpPr>
            <a:spLocks noGrp="1"/>
          </p:cNvSpPr>
          <p:nvPr>
            <p:ph idx="1"/>
          </p:nvPr>
        </p:nvSpPr>
        <p:spPr/>
        <p:txBody>
          <a:bodyPr/>
          <a:lstStyle/>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endParaRPr lang="en-GB" sz="2800" dirty="0">
              <a:solidFill>
                <a:srgbClr val="000000"/>
              </a:solidFill>
            </a:endParaRPr>
          </a:p>
          <a:p>
            <a:pPr marL="457200" lvl="1" indent="0">
              <a:buNone/>
            </a:pPr>
            <a:endParaRPr lang="en-GB" sz="2400" dirty="0">
              <a:solidFill>
                <a:srgbClr val="000000"/>
              </a:solidFill>
            </a:endParaRP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item2) = -0.48</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item3) = -0.43</a:t>
            </a:r>
          </a:p>
          <a:p>
            <a:pPr marL="457200" lvl="1" indent="0">
              <a:buNone/>
            </a:pP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6" name="Table 5"/>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grpSp>
        <p:nvGrpSpPr>
          <p:cNvPr id="10" name="Group 9"/>
          <p:cNvGrpSpPr/>
          <p:nvPr/>
        </p:nvGrpSpPr>
        <p:grpSpPr>
          <a:xfrm>
            <a:off x="2555776" y="2132856"/>
            <a:ext cx="5040560" cy="1512168"/>
            <a:chOff x="2555776" y="2132856"/>
            <a:chExt cx="5040560" cy="1512168"/>
          </a:xfrm>
        </p:grpSpPr>
        <p:sp>
          <p:nvSpPr>
            <p:cNvPr id="5" name="Rounded Rectangle 4"/>
            <p:cNvSpPr/>
            <p:nvPr/>
          </p:nvSpPr>
          <p:spPr bwMode="auto">
            <a:xfrm>
              <a:off x="6660232"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7" name="Rounded Rectangle 6"/>
            <p:cNvSpPr/>
            <p:nvPr/>
          </p:nvSpPr>
          <p:spPr bwMode="auto">
            <a:xfrm>
              <a:off x="2555776" y="2132856"/>
              <a:ext cx="936104" cy="1512168"/>
            </a:xfrm>
            <a:prstGeom prst="round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grpSp>
        <p:nvGrpSpPr>
          <p:cNvPr id="13" name="Group 12"/>
          <p:cNvGrpSpPr/>
          <p:nvPr/>
        </p:nvGrpSpPr>
        <p:grpSpPr>
          <a:xfrm>
            <a:off x="2411760" y="1700808"/>
            <a:ext cx="4896544" cy="576064"/>
            <a:chOff x="2411760" y="1700808"/>
            <a:chExt cx="3672408" cy="576064"/>
          </a:xfrm>
        </p:grpSpPr>
        <p:sp>
          <p:nvSpPr>
            <p:cNvPr id="11" name="Oval 10"/>
            <p:cNvSpPr/>
            <p:nvPr/>
          </p:nvSpPr>
          <p:spPr bwMode="auto">
            <a:xfrm>
              <a:off x="2411760"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sp>
          <p:nvSpPr>
            <p:cNvPr id="12" name="Oval 11"/>
            <p:cNvSpPr/>
            <p:nvPr/>
          </p:nvSpPr>
          <p:spPr bwMode="auto">
            <a:xfrm>
              <a:off x="5436096" y="1700808"/>
              <a:ext cx="648072" cy="576064"/>
            </a:xfrm>
            <a:prstGeom prst="ellipse">
              <a:avLst/>
            </a:prstGeom>
            <a:noFill/>
            <a:ln w="31750" cap="flat" cmpd="sng" algn="ctr">
              <a:solidFill>
                <a:srgbClr val="FF66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Tempus Sans ITC" pitchFamily="82" charset="0"/>
              </a:endParaRPr>
            </a:p>
          </p:txBody>
        </p:sp>
      </p:grpSp>
    </p:spTree>
    <p:extLst>
      <p:ext uri="{BB962C8B-B14F-4D97-AF65-F5344CB8AC3E}">
        <p14:creationId xmlns:p14="http://schemas.microsoft.com/office/powerpoint/2010/main" val="244082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Classifiers</a:t>
            </a:r>
          </a:p>
        </p:txBody>
      </p:sp>
      <p:sp>
        <p:nvSpPr>
          <p:cNvPr id="3" name="Content Placeholder 2"/>
          <p:cNvSpPr>
            <a:spLocks noGrp="1"/>
          </p:cNvSpPr>
          <p:nvPr>
            <p:ph idx="1"/>
          </p:nvPr>
        </p:nvSpPr>
        <p:spPr/>
        <p:txBody>
          <a:bodyPr/>
          <a:lstStyle/>
          <a:p>
            <a:pPr marL="0" lvl="1" indent="0">
              <a:buNone/>
            </a:pPr>
            <a:r>
              <a:rPr lang="en-US" sz="3200" dirty="0">
                <a:ea typeface="+mn-ea"/>
              </a:rPr>
              <a:t>Features</a:t>
            </a:r>
          </a:p>
          <a:p>
            <a:pPr marL="800100" lvl="2" indent="-342900"/>
            <a:r>
              <a:rPr lang="en-US" sz="2800" dirty="0">
                <a:ea typeface="+mn-ea"/>
              </a:rPr>
              <a:t>Words of the documents</a:t>
            </a:r>
          </a:p>
          <a:p>
            <a:pPr marL="1257300" lvl="3" indent="-342900"/>
            <a:r>
              <a:rPr lang="en-US" sz="2400" dirty="0"/>
              <a:t>bag of words</a:t>
            </a:r>
          </a:p>
          <a:p>
            <a:pPr marL="1257300" lvl="3" indent="-342900"/>
            <a:r>
              <a:rPr lang="en-US" sz="2400" dirty="0">
                <a:ea typeface="+mn-ea"/>
              </a:rPr>
              <a:t>document vector</a:t>
            </a:r>
          </a:p>
          <a:p>
            <a:pPr marL="800100" lvl="2" indent="-342900"/>
            <a:r>
              <a:rPr lang="en-US" sz="2800" dirty="0">
                <a:ea typeface="+mn-ea"/>
              </a:rPr>
              <a:t>More detailed information on words</a:t>
            </a:r>
          </a:p>
          <a:p>
            <a:pPr marL="1257300" lvl="3" indent="-342900"/>
            <a:r>
              <a:rPr lang="en-US" sz="2400" dirty="0">
                <a:ea typeface="+mn-ea"/>
              </a:rPr>
              <a:t>Phrases</a:t>
            </a:r>
          </a:p>
          <a:p>
            <a:pPr marL="1257300" lvl="3" indent="-342900"/>
            <a:r>
              <a:rPr lang="en-US" sz="2400" dirty="0">
                <a:ea typeface="+mn-ea"/>
              </a:rPr>
              <a:t>Word fragments</a:t>
            </a:r>
          </a:p>
          <a:p>
            <a:pPr marL="1257300" lvl="3" indent="-342900"/>
            <a:r>
              <a:rPr lang="en-US" sz="2400" dirty="0">
                <a:ea typeface="+mn-ea"/>
              </a:rPr>
              <a:t>Grammatical features</a:t>
            </a:r>
          </a:p>
          <a:p>
            <a:pPr marL="800100" lvl="2" indent="-342900"/>
            <a:r>
              <a:rPr lang="en-US" sz="2800" dirty="0">
                <a:ea typeface="+mn-ea"/>
              </a:rPr>
              <a:t>Any metadata known about the document and its author</a:t>
            </a:r>
          </a:p>
          <a:p>
            <a:pPr marL="57150" lvl="1" indent="0">
              <a:spcBef>
                <a:spcPts val="1000"/>
              </a:spcBef>
              <a:buNone/>
            </a:pPr>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1383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Aggregate the Ratings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eaLnBrk="1" hangingPunct="1"/>
                <a:r>
                  <a:rPr lang="en-US" sz="2800" dirty="0"/>
                  <a:t>A common aggregation function is</a:t>
                </a:r>
              </a:p>
              <a:p>
                <a:pPr eaLnBrk="1" hangingPunct="1"/>
                <a:endParaRPr lang="en-US" sz="2800" dirty="0"/>
              </a:p>
              <a:p>
                <a:pPr eaLnBrk="1" hangingPunct="1"/>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fr-CH" sz="2800" i="1">
                              <a:latin typeface="Cambria Math" charset="0"/>
                            </a:rPr>
                            <m:t>𝑟</m:t>
                          </m:r>
                        </m:e>
                        <m:sub>
                          <m:r>
                            <a:rPr lang="fr-CH" sz="2800" i="1">
                              <a:latin typeface="Cambria Math" charset="0"/>
                            </a:rPr>
                            <m:t>𝑥</m:t>
                          </m:r>
                        </m:sub>
                      </m:sSub>
                      <m:d>
                        <m:dPr>
                          <m:ctrlPr>
                            <a:rPr lang="fr-CH" sz="2800" i="1">
                              <a:latin typeface="Cambria Math" panose="02040503050406030204" pitchFamily="18" charset="0"/>
                            </a:rPr>
                          </m:ctrlPr>
                        </m:dPr>
                        <m:e>
                          <m:r>
                            <a:rPr lang="fr-CH" sz="2800" i="1">
                              <a:latin typeface="Cambria Math" charset="0"/>
                            </a:rPr>
                            <m:t>𝑎</m:t>
                          </m:r>
                        </m:e>
                      </m:d>
                      <m:r>
                        <a:rPr lang="fr-CH" sz="2800" i="1">
                          <a:latin typeface="Cambria Math" charset="0"/>
                        </a:rPr>
                        <m:t>=</m:t>
                      </m:r>
                      <m:f>
                        <m:fPr>
                          <m:ctrlPr>
                            <a:rPr lang="fr-CH" sz="2800" i="1">
                              <a:latin typeface="Cambria Math" panose="02040503050406030204" pitchFamily="18" charset="0"/>
                            </a:rPr>
                          </m:ctrlPr>
                        </m:fPr>
                        <m:num>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rPr>
                                <m:t>𝑠𝑖𝑚</m:t>
                              </m:r>
                              <m:r>
                                <a:rPr lang="fr-CH" sz="2800" i="1">
                                  <a:latin typeface="Cambria Math" charset="0"/>
                                </a:rPr>
                                <m:t>(</m:t>
                              </m:r>
                              <m:r>
                                <a:rPr lang="fr-CH" sz="2800" b="0" i="1" smtClean="0">
                                  <a:latin typeface="Cambria Math" charset="0"/>
                                </a:rPr>
                                <m:t>𝑎</m:t>
                              </m:r>
                              <m:r>
                                <a:rPr lang="fr-CH" sz="2800" i="1">
                                  <a:latin typeface="Cambria Math" charset="0"/>
                                </a:rPr>
                                <m:t>,</m:t>
                              </m:r>
                              <m:r>
                                <a:rPr lang="fr-CH" sz="2800" b="0" i="1" smtClean="0">
                                  <a:latin typeface="Cambria Math" charset="0"/>
                                </a:rPr>
                                <m:t>𝑏</m:t>
                              </m:r>
                              <m:r>
                                <a:rPr lang="fr-CH" sz="2800" i="1">
                                  <a:latin typeface="Cambria Math" charset="0"/>
                                </a:rPr>
                                <m:t>)</m:t>
                              </m:r>
                              <m:sSub>
                                <m:sSubPr>
                                  <m:ctrlPr>
                                    <a:rPr lang="en-US" sz="2800" i="1">
                                      <a:latin typeface="Cambria Math" panose="02040503050406030204" pitchFamily="18" charset="0"/>
                                    </a:rPr>
                                  </m:ctrlPr>
                                </m:sSubPr>
                                <m:e>
                                  <m:r>
                                    <a:rPr lang="fr-CH" sz="2800" i="1">
                                      <a:latin typeface="Cambria Math" charset="0"/>
                                    </a:rPr>
                                    <m:t>𝑟</m:t>
                                  </m:r>
                                </m:e>
                                <m:sub>
                                  <m:r>
                                    <a:rPr lang="fr-CH" sz="2800" b="0" i="1" smtClean="0">
                                      <a:latin typeface="Cambria Math" charset="0"/>
                                    </a:rPr>
                                    <m:t>𝑥</m:t>
                                  </m:r>
                                </m:sub>
                              </m:sSub>
                              <m:d>
                                <m:dPr>
                                  <m:ctrlPr>
                                    <a:rPr lang="fr-CH" sz="2800" i="1">
                                      <a:latin typeface="Cambria Math" panose="02040503050406030204" pitchFamily="18" charset="0"/>
                                    </a:rPr>
                                  </m:ctrlPr>
                                </m:dPr>
                                <m:e>
                                  <m:r>
                                    <a:rPr lang="fr-CH" sz="2800" b="0" i="1" smtClean="0">
                                      <a:latin typeface="Cambria Math" charset="0"/>
                                    </a:rPr>
                                    <m:t>𝑏</m:t>
                                  </m:r>
                                </m:e>
                              </m:d>
                            </m:e>
                          </m:nary>
                        </m:num>
                        <m:den>
                          <m:nary>
                            <m:naryPr>
                              <m:chr m:val="∑"/>
                              <m:supHide m:val="on"/>
                              <m:ctrlPr>
                                <a:rPr lang="fr-CH" sz="2800" i="1">
                                  <a:latin typeface="Cambria Math" panose="02040503050406030204" pitchFamily="18" charset="0"/>
                                </a:rPr>
                              </m:ctrlPr>
                            </m:naryPr>
                            <m:sub>
                              <m:r>
                                <a:rPr lang="fr-CH" sz="2800" b="0" i="1" smtClean="0">
                                  <a:latin typeface="Cambria Math" charset="0"/>
                                </a:rPr>
                                <m:t>𝑏</m:t>
                              </m:r>
                              <m:r>
                                <a:rPr lang="fr-CH" sz="2800" i="1">
                                  <a:latin typeface="Cambria Math" charset="0"/>
                                  <a:ea typeface="Cambria Math" charset="0"/>
                                  <a:cs typeface="Cambria Math" charset="0"/>
                                </a:rPr>
                                <m:t>∈</m:t>
                              </m:r>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b="0" i="1" smtClean="0">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𝑎</m:t>
                              </m:r>
                              <m:r>
                                <a:rPr lang="fr-CH" sz="2800" i="1">
                                  <a:latin typeface="Cambria Math" charset="0"/>
                                  <a:ea typeface="Cambria Math" charset="0"/>
                                  <a:cs typeface="Cambria Math" charset="0"/>
                                </a:rPr>
                                <m:t>)</m:t>
                              </m:r>
                            </m:sub>
                            <m:sup/>
                            <m:e>
                              <m:r>
                                <a:rPr lang="fr-CH" sz="2800" i="1">
                                  <a:latin typeface="Cambria Math" charset="0"/>
                                  <a:ea typeface="Cambria Math" charset="0"/>
                                  <a:cs typeface="Cambria Math" charset="0"/>
                                </a:rPr>
                                <m:t>|</m:t>
                              </m:r>
                              <m:r>
                                <a:rPr lang="fr-CH" sz="2800" i="1">
                                  <a:latin typeface="Cambria Math" charset="0"/>
                                </a:rPr>
                                <m:t>𝑠𝑖𝑚</m:t>
                              </m:r>
                              <m:d>
                                <m:dPr>
                                  <m:ctrlPr>
                                    <a:rPr lang="fr-CH" sz="2800" i="1">
                                      <a:latin typeface="Cambria Math" panose="02040503050406030204" pitchFamily="18" charset="0"/>
                                    </a:rPr>
                                  </m:ctrlPr>
                                </m:dPr>
                                <m:e>
                                  <m:r>
                                    <a:rPr lang="fr-CH" sz="2800" b="0" i="1" smtClean="0">
                                      <a:latin typeface="Cambria Math" charset="0"/>
                                    </a:rPr>
                                    <m:t>𝑎</m:t>
                                  </m:r>
                                  <m:r>
                                    <a:rPr lang="fr-CH" sz="2800" i="1">
                                      <a:latin typeface="Cambria Math" charset="0"/>
                                    </a:rPr>
                                    <m:t>,</m:t>
                                  </m:r>
                                  <m:r>
                                    <a:rPr lang="fr-CH" sz="2800" b="0" i="1" smtClean="0">
                                      <a:latin typeface="Cambria Math" charset="0"/>
                                    </a:rPr>
                                    <m:t>𝑏</m:t>
                                  </m:r>
                                </m:e>
                              </m:d>
                              <m:r>
                                <a:rPr lang="fr-CH" sz="2800" i="1">
                                  <a:latin typeface="Cambria Math" charset="0"/>
                                </a:rPr>
                                <m:t>|</m:t>
                              </m:r>
                            </m:e>
                          </m:nary>
                        </m:den>
                      </m:f>
                    </m:oMath>
                  </m:oMathPara>
                </a14:m>
                <a:endParaRPr lang="en-US" sz="2800" dirty="0"/>
              </a:p>
              <a:p>
                <a:endParaRPr lang="en-GB" sz="2800" dirty="0">
                  <a:solidFill>
                    <a:srgbClr val="000000"/>
                  </a:solidFill>
                </a:endParaRPr>
              </a:p>
              <a:p>
                <a:endParaRPr lang="en-GB" sz="2800" dirty="0">
                  <a:solidFill>
                    <a:srgbClr val="000000"/>
                  </a:solidFill>
                </a:endParaRPr>
              </a:p>
              <a:p>
                <a:pPr marL="457200" lvl="1" indent="0">
                  <a:buNone/>
                </a:pPr>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oMath>
                </a14:m>
                <a:r>
                  <a:rPr lang="en-GB" sz="2400" dirty="0">
                    <a:solidFill>
                      <a:srgbClr val="000000"/>
                    </a:solidFill>
                  </a:rPr>
                  <a:t>: neighbours of item </a:t>
                </a:r>
                <a14:m>
                  <m:oMath xmlns:m="http://schemas.openxmlformats.org/officeDocument/2006/math">
                    <m:r>
                      <a:rPr lang="fr-CH" sz="2400" i="1">
                        <a:latin typeface="Cambria Math" charset="0"/>
                        <a:ea typeface="Cambria Math" charset="0"/>
                        <a:cs typeface="Cambria Math" charset="0"/>
                      </a:rPr>
                      <m:t>𝑎</m:t>
                    </m:r>
                  </m:oMath>
                </a14:m>
                <a:endParaRPr lang="en-GB" sz="2400" dirty="0">
                  <a:solidFill>
                    <a:srgbClr val="000000"/>
                  </a:solidFill>
                </a:endParaRPr>
              </a:p>
              <a:p>
                <a:pPr marL="457200" lvl="1" indent="0">
                  <a:buNone/>
                </a:pPr>
                <a14:m>
                  <m:oMath xmlns:m="http://schemas.openxmlformats.org/officeDocument/2006/math">
                    <m:r>
                      <a:rPr lang="fr-CH" sz="2400" i="1">
                        <a:latin typeface="Cambria Math" charset="0"/>
                      </a:rPr>
                      <m:t>𝑏</m:t>
                    </m:r>
                    <m:r>
                      <a:rPr lang="fr-CH" sz="2400" i="1">
                        <a:latin typeface="Cambria Math" charset="0"/>
                      </a:rPr>
                      <m:t> </m:t>
                    </m:r>
                  </m:oMath>
                </a14:m>
                <a:r>
                  <a:rPr lang="en-GB" sz="2400" dirty="0">
                    <a:solidFill>
                      <a:srgbClr val="000000"/>
                    </a:solidFill>
                  </a:rPr>
                  <a:t>: item rated by </a:t>
                </a:r>
                <a14:m>
                  <m:oMath xmlns:m="http://schemas.openxmlformats.org/officeDocument/2006/math">
                    <m:r>
                      <a:rPr lang="fr-CH" sz="2400" i="1">
                        <a:latin typeface="Cambria Math" charset="0"/>
                      </a:rPr>
                      <m:t>𝑥</m:t>
                    </m:r>
                  </m:oMath>
                </a14:m>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186641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3717032"/>
                <a:ext cx="8857108" cy="2653606"/>
              </a:xfrm>
            </p:spPr>
            <p:txBody>
              <a:bodyPr/>
              <a:lstStyle/>
              <a:p>
                <a:pPr marL="0" lvl="1" indent="0">
                  <a:buNone/>
                </a:pPr>
                <a:endParaRPr lang="en-US" sz="2400" dirty="0"/>
              </a:p>
              <a:p>
                <a:pPr marL="0" lvl="1" indent="0">
                  <a:buNone/>
                </a:pPr>
                <a:r>
                  <a:rPr lang="en-US" sz="2400" dirty="0"/>
                  <a:t>Closest items: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item1) = 0.97, </a:t>
                </a:r>
                <a:r>
                  <a:rPr lang="en-GB" sz="2400" dirty="0" err="1">
                    <a:solidFill>
                      <a:srgbClr val="000000"/>
                    </a:solidFill>
                  </a:rPr>
                  <a:t>sim</a:t>
                </a:r>
                <a:r>
                  <a:rPr lang="en-GB" sz="2400" baseline="-25000" dirty="0" err="1">
                    <a:solidFill>
                      <a:srgbClr val="000000"/>
                    </a:solidFill>
                  </a:rPr>
                  <a:t>corr</a:t>
                </a:r>
                <a:r>
                  <a:rPr lang="en-GB" sz="2400" dirty="0">
                    <a:solidFill>
                      <a:srgbClr val="000000"/>
                    </a:solidFill>
                  </a:rPr>
                  <a:t>(item5, item4) = 0.58</a:t>
                </a:r>
              </a:p>
              <a:p>
                <a:pPr marL="0" lvl="1" indent="0">
                  <a:buNone/>
                </a:pPr>
                <a:endParaRPr lang="en-GB" sz="2400" dirty="0">
                  <a:solidFill>
                    <a:srgbClr val="000000"/>
                  </a:solidFill>
                </a:endParaRPr>
              </a:p>
              <a:p>
                <a:pPr marL="0" lvl="1"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b="0" i="1" smtClean="0">
                              <a:latin typeface="Cambria Math" charset="0"/>
                            </a:rPr>
                            <m:t>𝑈</m:t>
                          </m:r>
                        </m:sub>
                      </m:sSub>
                      <m:d>
                        <m:dPr>
                          <m:ctrlPr>
                            <a:rPr lang="fr-CH" sz="2400" i="1">
                              <a:latin typeface="Cambria Math" panose="02040503050406030204" pitchFamily="18" charset="0"/>
                            </a:rPr>
                          </m:ctrlPr>
                        </m:dPr>
                        <m:e>
                          <m:r>
                            <a:rPr lang="fr-CH" sz="2400" b="0" i="1" smtClean="0">
                              <a:latin typeface="Cambria Math" charset="0"/>
                            </a:rPr>
                            <m:t>𝑖𝑡𝑒𝑚</m:t>
                          </m:r>
                          <m:r>
                            <a:rPr lang="fr-CH" sz="2400" b="0" i="1" smtClean="0">
                              <a:latin typeface="Cambria Math" charset="0"/>
                            </a:rPr>
                            <m:t>5</m:t>
                          </m:r>
                        </m:e>
                      </m:d>
                      <m:r>
                        <a:rPr lang="fr-CH" sz="2400" i="1">
                          <a:latin typeface="Cambria Math" charset="0"/>
                        </a:rPr>
                        <m:t>=</m:t>
                      </m:r>
                      <m:r>
                        <m:rPr>
                          <m:nor/>
                        </m:rPr>
                        <a:rPr lang="en-GB" sz="2400" dirty="0">
                          <a:solidFill>
                            <a:srgbClr val="000000"/>
                          </a:solidFill>
                        </a:rPr>
                        <m:t>(0.97</m:t>
                      </m:r>
                      <m:r>
                        <m:rPr>
                          <m:nor/>
                        </m:rPr>
                        <a:rPr lang="fr-CH" sz="2400" b="0" i="0" dirty="0" smtClean="0">
                          <a:solidFill>
                            <a:srgbClr val="000000"/>
                          </a:solidFill>
                        </a:rPr>
                        <m:t>∗</m:t>
                      </m:r>
                      <m:r>
                        <m:rPr>
                          <m:nor/>
                        </m:rPr>
                        <a:rPr lang="en-GB" sz="2400" dirty="0">
                          <a:solidFill>
                            <a:srgbClr val="000000"/>
                          </a:solidFill>
                        </a:rPr>
                        <m:t>5 +0.58∗4)</m:t>
                      </m:r>
                      <m:r>
                        <m:rPr>
                          <m:nor/>
                        </m:rPr>
                        <a:rPr lang="fr-CH" sz="2400" b="0" i="0" dirty="0" smtClean="0">
                          <a:solidFill>
                            <a:srgbClr val="000000"/>
                          </a:solidFill>
                        </a:rPr>
                        <m:t>/</m:t>
                      </m:r>
                      <m:r>
                        <m:rPr>
                          <m:nor/>
                        </m:rPr>
                        <a:rPr lang="en-GB" sz="2400" dirty="0">
                          <a:solidFill>
                            <a:srgbClr val="000000"/>
                          </a:solidFill>
                        </a:rPr>
                        <m:t>(0.97 +0.58)</m:t>
                      </m:r>
                      <m:r>
                        <m:rPr>
                          <m:nor/>
                        </m:rPr>
                        <a:rPr lang="fr-CH" sz="2400" b="0" i="0" dirty="0" smtClean="0">
                          <a:solidFill>
                            <a:srgbClr val="000000"/>
                          </a:solidFill>
                        </a:rPr>
                        <m:t>=4.62</m:t>
                      </m:r>
                      <m:r>
                        <a:rPr lang="fr-CH" sz="2400" b="0" i="1" dirty="0" smtClean="0">
                          <a:solidFill>
                            <a:srgbClr val="000000"/>
                          </a:solidFill>
                          <a:latin typeface="Cambria Math" charset="0"/>
                          <a:ea typeface="Cambria Math" charset="0"/>
                          <a:cs typeface="Cambria Math" charset="0"/>
                        </a:rPr>
                        <m:t>≈5</m:t>
                      </m:r>
                    </m:oMath>
                  </m:oMathPara>
                </a14:m>
                <a:endParaRPr lang="en-GB" sz="2400" dirty="0">
                  <a:solidFill>
                    <a:srgbClr val="000000"/>
                  </a:solidFill>
                </a:endParaRPr>
              </a:p>
              <a:p>
                <a:pPr marL="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3717032"/>
                <a:ext cx="8857108" cy="2653606"/>
              </a:xfrm>
              <a:blipFill rotWithShape="0">
                <a:blip r:embed="rId2"/>
                <a:stretch>
                  <a:fillRect l="-1032" r="-964"/>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p:cNvGraphicFramePr>
            <a:graphicFrameLocks noGrp="1"/>
          </p:cNvGraphicFramePr>
          <p:nvPr>
            <p:extLst/>
          </p:nvPr>
        </p:nvGraphicFramePr>
        <p:xfrm>
          <a:off x="1547664" y="1412776"/>
          <a:ext cx="6096000" cy="22250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endParaRPr lang="en-GB" dirty="0">
                        <a:latin typeface="Calibri"/>
                        <a:cs typeface="Calibri"/>
                      </a:endParaRPr>
                    </a:p>
                  </a:txBody>
                  <a:tcPr/>
                </a:tc>
                <a:tc>
                  <a:txBody>
                    <a:bodyPr/>
                    <a:lstStyle/>
                    <a:p>
                      <a:r>
                        <a:rPr lang="en-GB" dirty="0">
                          <a:latin typeface="Calibri"/>
                          <a:cs typeface="Calibri"/>
                        </a:rPr>
                        <a:t>Item 1</a:t>
                      </a:r>
                    </a:p>
                  </a:txBody>
                  <a:tcPr/>
                </a:tc>
                <a:tc>
                  <a:txBody>
                    <a:bodyPr/>
                    <a:lstStyle/>
                    <a:p>
                      <a:r>
                        <a:rPr lang="en-GB" dirty="0">
                          <a:latin typeface="Calibri"/>
                          <a:cs typeface="Calibri"/>
                        </a:rPr>
                        <a:t>Item 2</a:t>
                      </a:r>
                    </a:p>
                  </a:txBody>
                  <a:tcPr/>
                </a:tc>
                <a:tc>
                  <a:txBody>
                    <a:bodyPr/>
                    <a:lstStyle/>
                    <a:p>
                      <a:r>
                        <a:rPr lang="en-GB" dirty="0">
                          <a:latin typeface="Calibri"/>
                          <a:cs typeface="Calibri"/>
                        </a:rPr>
                        <a:t>Item 3</a:t>
                      </a:r>
                    </a:p>
                  </a:txBody>
                  <a:tcPr/>
                </a:tc>
                <a:tc>
                  <a:txBody>
                    <a:bodyPr/>
                    <a:lstStyle/>
                    <a:p>
                      <a:r>
                        <a:rPr lang="en-GB" dirty="0">
                          <a:latin typeface="Calibri"/>
                          <a:cs typeface="Calibri"/>
                        </a:rPr>
                        <a:t>Item 4</a:t>
                      </a:r>
                    </a:p>
                  </a:txBody>
                  <a:tcPr/>
                </a:tc>
                <a:tc>
                  <a:txBody>
                    <a:bodyPr/>
                    <a:lstStyle/>
                    <a:p>
                      <a:r>
                        <a:rPr lang="en-GB" dirty="0">
                          <a:latin typeface="Calibri"/>
                          <a:cs typeface="Calibri"/>
                        </a:rPr>
                        <a:t>Item 5</a:t>
                      </a:r>
                    </a:p>
                  </a:txBody>
                  <a:tcPr/>
                </a:tc>
                <a:extLst>
                  <a:ext uri="{0D108BD9-81ED-4DB2-BD59-A6C34878D82A}">
                    <a16:rowId xmlns:a16="http://schemas.microsoft.com/office/drawing/2014/main" val="10000"/>
                  </a:ext>
                </a:extLst>
              </a:tr>
              <a:tr h="370840">
                <a:tc>
                  <a:txBody>
                    <a:bodyPr/>
                    <a:lstStyle/>
                    <a:p>
                      <a:r>
                        <a:rPr lang="en-GB" dirty="0">
                          <a:latin typeface="Calibri"/>
                          <a:cs typeface="Calibri"/>
                        </a:rPr>
                        <a:t>U</a:t>
                      </a:r>
                    </a:p>
                  </a:txBody>
                  <a:tcPr/>
                </a:tc>
                <a:tc>
                  <a:txBody>
                    <a:bodyPr/>
                    <a:lstStyle/>
                    <a:p>
                      <a:r>
                        <a:rPr lang="en-GB" dirty="0">
                          <a:latin typeface="Calibri"/>
                          <a:cs typeface="Calibri"/>
                        </a:rPr>
                        <a:t>5</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4</a:t>
                      </a:r>
                    </a:p>
                  </a:txBody>
                  <a:tcPr/>
                </a:tc>
                <a:tc>
                  <a:txBody>
                    <a:bodyPr/>
                    <a:lstStyle/>
                    <a:p>
                      <a:r>
                        <a:rPr lang="en-GB" dirty="0">
                          <a:latin typeface="Calibri"/>
                          <a:cs typeface="Calibri"/>
                        </a:rPr>
                        <a:t>???</a:t>
                      </a:r>
                    </a:p>
                  </a:txBody>
                  <a:tcPr>
                    <a:solidFill>
                      <a:srgbClr val="FFCC66"/>
                    </a:solidFill>
                  </a:tcPr>
                </a:tc>
                <a:extLst>
                  <a:ext uri="{0D108BD9-81ED-4DB2-BD59-A6C34878D82A}">
                    <a16:rowId xmlns:a16="http://schemas.microsoft.com/office/drawing/2014/main" val="10001"/>
                  </a:ext>
                </a:extLst>
              </a:tr>
              <a:tr h="370840">
                <a:tc>
                  <a:txBody>
                    <a:bodyPr/>
                    <a:lstStyle/>
                    <a:p>
                      <a:r>
                        <a:rPr lang="en-GB" dirty="0">
                          <a:latin typeface="Calibri"/>
                          <a:cs typeface="Calibri"/>
                        </a:rPr>
                        <a:t>User 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2</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70840">
                <a:tc>
                  <a:txBody>
                    <a:bodyPr/>
                    <a:lstStyle/>
                    <a:p>
                      <a:r>
                        <a:rPr lang="en-GB" dirty="0">
                          <a:latin typeface="Calibri"/>
                          <a:cs typeface="Calibri"/>
                        </a:rPr>
                        <a:t>User 2</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tc>
                  <a:txBody>
                    <a:bodyPr/>
                    <a:lstStyle/>
                    <a:p>
                      <a:r>
                        <a:rPr lang="en-GB" dirty="0">
                          <a:latin typeface="Calibri"/>
                          <a:cs typeface="Calibri"/>
                        </a:rPr>
                        <a:t>5</a:t>
                      </a:r>
                    </a:p>
                  </a:txBody>
                  <a:tcPr/>
                </a:tc>
                <a:extLst>
                  <a:ext uri="{0D108BD9-81ED-4DB2-BD59-A6C34878D82A}">
                    <a16:rowId xmlns:a16="http://schemas.microsoft.com/office/drawing/2014/main" val="10003"/>
                  </a:ext>
                </a:extLst>
              </a:tr>
              <a:tr h="370840">
                <a:tc>
                  <a:txBody>
                    <a:bodyPr/>
                    <a:lstStyle/>
                    <a:p>
                      <a:r>
                        <a:rPr lang="en-GB" dirty="0">
                          <a:latin typeface="Calibri"/>
                          <a:cs typeface="Calibri"/>
                        </a:rPr>
                        <a:t>User 3</a:t>
                      </a:r>
                    </a:p>
                  </a:txBody>
                  <a:tcPr/>
                </a:tc>
                <a:tc>
                  <a:txBody>
                    <a:bodyPr/>
                    <a:lstStyle/>
                    <a:p>
                      <a:r>
                        <a:rPr lang="en-GB" dirty="0">
                          <a:latin typeface="Calibri"/>
                          <a:cs typeface="Calibri"/>
                        </a:rPr>
                        <a:t>3</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4</a:t>
                      </a:r>
                    </a:p>
                  </a:txBody>
                  <a:tcPr/>
                </a:tc>
                <a:extLst>
                  <a:ext uri="{0D108BD9-81ED-4DB2-BD59-A6C34878D82A}">
                    <a16:rowId xmlns:a16="http://schemas.microsoft.com/office/drawing/2014/main" val="10004"/>
                  </a:ext>
                </a:extLst>
              </a:tr>
              <a:tr h="370840">
                <a:tc>
                  <a:txBody>
                    <a:bodyPr/>
                    <a:lstStyle/>
                    <a:p>
                      <a:r>
                        <a:rPr lang="en-GB" dirty="0">
                          <a:latin typeface="Calibri"/>
                          <a:cs typeface="Calibri"/>
                        </a:rPr>
                        <a:t>User 4</a:t>
                      </a:r>
                    </a:p>
                  </a:txBody>
                  <a:tcPr/>
                </a:tc>
                <a:tc>
                  <a:txBody>
                    <a:bodyPr/>
                    <a:lstStyle/>
                    <a:p>
                      <a:r>
                        <a:rPr lang="en-GB" dirty="0">
                          <a:latin typeface="Calibri"/>
                          <a:cs typeface="Calibri"/>
                        </a:rPr>
                        <a:t>1</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tc>
                  <a:txBody>
                    <a:bodyPr/>
                    <a:lstStyle/>
                    <a:p>
                      <a:r>
                        <a:rPr lang="en-GB" dirty="0">
                          <a:latin typeface="Calibri"/>
                          <a:cs typeface="Calibri"/>
                        </a:rPr>
                        <a:t>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0998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Item-based Collaborative Filtering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Item-based collaborative filtering does not solve the cold-start problem but has better scalability</a:t>
                </a:r>
              </a:p>
              <a:p>
                <a:pPr marL="457200" indent="-457200">
                  <a:buFont typeface="Arial"/>
                  <a:buChar char="•"/>
                </a:pPr>
                <a:r>
                  <a:rPr lang="en-GB" sz="2800" dirty="0">
                    <a:solidFill>
                      <a:srgbClr val="000000"/>
                    </a:solidFill>
                  </a:rPr>
                  <a:t>Calculate all the pair-wise item similarities in advance</a:t>
                </a:r>
              </a:p>
              <a:p>
                <a:pPr marL="457200" indent="-457200">
                  <a:buFont typeface="Arial"/>
                  <a:buChar char="•"/>
                </a:pPr>
                <a:r>
                  <a:rPr lang="en-GB" sz="2800" dirty="0">
                    <a:solidFill>
                      <a:srgbClr val="000000"/>
                    </a:solidFill>
                  </a:rPr>
                  <a:t>Items similarities are more stable</a:t>
                </a:r>
              </a:p>
              <a:p>
                <a:pPr marL="457200" indent="-457200">
                  <a:buFont typeface="Arial"/>
                  <a:buChar char="•"/>
                </a:pPr>
                <a:r>
                  <a:rPr lang="en-GB" sz="2800" dirty="0">
                    <a:solidFill>
                      <a:srgbClr val="000000"/>
                    </a:solidFill>
                  </a:rPr>
                  <a:t>The neighbourhood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m:t>
                    </m:r>
                  </m:oMath>
                </a14:m>
                <a:r>
                  <a:rPr lang="en-GB" sz="2800" dirty="0">
                    <a:solidFill>
                      <a:srgbClr val="000000"/>
                    </a:solidFill>
                  </a:rPr>
                  <a:t> to be considered at runtime is small</a:t>
                </a:r>
              </a:p>
              <a:p>
                <a:pPr marL="457200" indent="-457200">
                  <a:buFont typeface="Arial"/>
                  <a:buChar char="•"/>
                </a:pPr>
                <a:endParaRPr lang="en-GB" sz="28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67" t="-109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064943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dirty="0">
                <a:ea typeface="MS PGothic" charset="-128"/>
              </a:rPr>
              <a:t>Given 3 users with ratings…</a:t>
            </a:r>
          </a:p>
        </p:txBody>
      </p:sp>
      <p:sp>
        <p:nvSpPr>
          <p:cNvPr id="13314" name="TPAnswers" title="Answer Text"/>
          <p:cNvSpPr>
            <a:spLocks noGrp="1"/>
          </p:cNvSpPr>
          <p:nvPr>
            <p:ph idx="1"/>
            <p:custDataLst>
              <p:tags r:id="rId2"/>
            </p:custDataLst>
          </p:nvPr>
        </p:nvSpPr>
        <p:spPr>
          <a:xfrm>
            <a:off x="457200" y="3501008"/>
            <a:ext cx="8027988" cy="2869630"/>
          </a:xfrm>
        </p:spPr>
        <p:txBody>
          <a:bodyPr>
            <a:normAutofit/>
          </a:bodyPr>
          <a:lstStyle/>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&gt;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a:p>
            <a:pPr marL="514350" indent="-514350">
              <a:buFont typeface="+mj-lt"/>
              <a:buAutoNum type="alphaUcPeriod"/>
            </a:pP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u2) &lt; </a:t>
            </a:r>
            <a:r>
              <a:rPr lang="en-US" altLang="en-US" sz="2800" dirty="0" err="1">
                <a:ea typeface="MS PGothic" charset="-128"/>
              </a:rPr>
              <a:t>Sim</a:t>
            </a:r>
            <a:r>
              <a:rPr lang="en-US" altLang="en-US" sz="2800" baseline="-25000" dirty="0" err="1">
                <a:ea typeface="MS PGothic" charset="-128"/>
              </a:rPr>
              <a:t>corr</a:t>
            </a:r>
            <a:r>
              <a:rPr lang="en-US" altLang="en-US" sz="2800" dirty="0">
                <a:ea typeface="MS PGothic" charset="-128"/>
              </a:rPr>
              <a:t>(u1, u3)</a:t>
            </a:r>
          </a:p>
        </p:txBody>
      </p:sp>
      <p:sp>
        <p:nvSpPr>
          <p:cNvPr id="2" name="Footer Placeholder 1">
            <a:extLst>
              <a:ext uri="{FF2B5EF4-FFF2-40B4-BE49-F238E27FC236}">
                <a16:creationId xmlns:a16="http://schemas.microsoft.com/office/drawing/2014/main" id="{C7AA97CC-50A6-3045-8E1F-12D42309EE45}"/>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8" name="TPChart" hidden="1" title="Results Chart">
            <a:extLst>
              <a:ext uri="{FF2B5EF4-FFF2-40B4-BE49-F238E27FC236}">
                <a16:creationId xmlns:a16="http://schemas.microsoft.com/office/drawing/2014/main" id="{35DE7D9C-AFAE-744F-9804-741C36BCA150}"/>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5868144" y="1600200"/>
            <a:ext cx="3212356" cy="4133056"/>
          </a:xfrm>
          <a:prstGeom prst="rect">
            <a:avLst/>
          </a:prstGeom>
        </p:spPr>
      </p:pic>
      <p:sp>
        <p:nvSpPr>
          <p:cNvPr id="6" name="Rectangle 5">
            <a:extLst>
              <a:ext uri="{FF2B5EF4-FFF2-40B4-BE49-F238E27FC236}">
                <a16:creationId xmlns:a16="http://schemas.microsoft.com/office/drawing/2014/main" id="{A4EF1E9D-183B-C24A-A0FB-68BC3846E63B}"/>
              </a:ext>
            </a:extLst>
          </p:cNvPr>
          <p:cNvSpPr/>
          <p:nvPr/>
        </p:nvSpPr>
        <p:spPr>
          <a:xfrm>
            <a:off x="457200" y="1631124"/>
            <a:ext cx="3275856" cy="1569660"/>
          </a:xfrm>
          <a:prstGeom prst="rect">
            <a:avLst/>
          </a:prstGeom>
        </p:spPr>
        <p:txBody>
          <a:bodyPr wrap="square">
            <a:spAutoFit/>
          </a:bodyPr>
          <a:lstStyle/>
          <a:p>
            <a:pPr marL="0" indent="0" algn="l">
              <a:buNone/>
            </a:pPr>
            <a:r>
              <a:rPr lang="en-US" altLang="en-US" sz="3200" dirty="0">
                <a:ea typeface="MS PGothic" charset="-128"/>
              </a:rPr>
              <a:t>u1: 	1	3</a:t>
            </a:r>
          </a:p>
          <a:p>
            <a:pPr marL="0" indent="0" algn="l">
              <a:buNone/>
            </a:pPr>
            <a:r>
              <a:rPr lang="en-US" altLang="en-US" sz="3200" dirty="0">
                <a:ea typeface="MS PGothic" charset="-128"/>
              </a:rPr>
              <a:t>u2:	2	4</a:t>
            </a:r>
          </a:p>
          <a:p>
            <a:pPr marL="0" indent="0" algn="l">
              <a:buNone/>
            </a:pPr>
            <a:r>
              <a:rPr lang="en-US" altLang="en-US" sz="3200" dirty="0">
                <a:ea typeface="MS PGothic" charset="-128"/>
              </a:rPr>
              <a:t>u3:	1	4</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Item-based collaborative filtering addresses better the cold-start problem because …</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usually there are fewer items than users</a:t>
            </a:r>
          </a:p>
          <a:p>
            <a:pPr marL="514350" indent="-514350">
              <a:buFont typeface="Arial" charset="0"/>
              <a:buAutoNum type="alphaUcPeriod"/>
            </a:pPr>
            <a:r>
              <a:rPr lang="en-US" altLang="en-US" dirty="0">
                <a:ea typeface="MS PGothic" charset="-128"/>
              </a:rPr>
              <a:t>it uses ratings from items with similar content</a:t>
            </a:r>
          </a:p>
          <a:p>
            <a:pPr marL="514350" indent="-514350">
              <a:buFont typeface="Arial" charset="0"/>
              <a:buAutoNum type="alphaUcPeriod"/>
            </a:pPr>
            <a:r>
              <a:rPr lang="en-US" altLang="en-US" dirty="0">
                <a:ea typeface="MS PGothic" charset="-128"/>
              </a:rPr>
              <a:t>item similarities can be pre-computed</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16F4A727-40F9-EE46-8D9D-588D21AAD1F8}"/>
              </a:ext>
            </a:extLst>
          </p:cNvPr>
          <p:cNvSpPr>
            <a:spLocks noGrp="1"/>
          </p:cNvSpPr>
          <p:nvPr>
            <p:ph type="ftr" sz="quarter" idx="10"/>
          </p:nvPr>
        </p:nvSpPr>
        <p:spPr/>
        <p:txBody>
          <a:bodyPr/>
          <a:lstStyle/>
          <a:p>
            <a:pPr>
              <a:defRPr/>
            </a:pPr>
            <a:r>
              <a:rPr lang="en-US"/>
              <a:t>©2020, Karl Aberer, EPFL-IC, Laboratoire de systèmes d'informations répartis </a:t>
            </a:r>
          </a:p>
        </p:txBody>
      </p:sp>
      <p:pic>
        <p:nvPicPr>
          <p:cNvPr id="7" name="TPChart" hidden="1" title="Results Chart">
            <a:extLst>
              <a:ext uri="{FF2B5EF4-FFF2-40B4-BE49-F238E27FC236}">
                <a16:creationId xmlns:a16="http://schemas.microsoft.com/office/drawing/2014/main" id="{45357A8F-0D8A-5949-A786-B1A3D52F0EF4}"/>
              </a:ext>
            </a:extLst>
          </p:cNvPr>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solidFill>
                  <a:srgbClr val="000000"/>
                </a:solidFill>
              </a:rPr>
              <a:t>Collaborative filtering uses only ratings, it does not exploit any other information about the items</a:t>
            </a:r>
          </a:p>
          <a:p>
            <a:endParaRPr lang="en-GB" sz="2800" dirty="0">
              <a:solidFill>
                <a:srgbClr val="000000"/>
              </a:solidFill>
            </a:endParaRPr>
          </a:p>
          <a:p>
            <a:r>
              <a:rPr lang="en-GB" sz="2800" dirty="0">
                <a:solidFill>
                  <a:srgbClr val="000000"/>
                </a:solidFill>
              </a:rPr>
              <a:t>However, the </a:t>
            </a:r>
            <a:r>
              <a:rPr lang="en-GB" sz="2800" i="1" dirty="0">
                <a:solidFill>
                  <a:srgbClr val="000000"/>
                </a:solidFill>
              </a:rPr>
              <a:t>content</a:t>
            </a:r>
            <a:r>
              <a:rPr lang="en-GB" sz="2800" dirty="0">
                <a:solidFill>
                  <a:srgbClr val="000000"/>
                </a:solidFill>
              </a:rPr>
              <a:t> of the item might provide some useful information</a:t>
            </a:r>
          </a:p>
          <a:p>
            <a:pPr marL="457200" indent="-457200">
              <a:buFont typeface="Arial"/>
              <a:buChar char="•"/>
            </a:pPr>
            <a:r>
              <a:rPr lang="en-GB" sz="2800" dirty="0">
                <a:solidFill>
                  <a:srgbClr val="000000"/>
                </a:solidFill>
              </a:rPr>
              <a:t>E.g., recommend sci-fi novels to users who liked Asimov books in the past</a:t>
            </a:r>
          </a:p>
          <a:p>
            <a:endParaRPr lang="en-GB" sz="24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99800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The basic technique</a:t>
                </a:r>
              </a:p>
              <a:p>
                <a:pPr marL="457200" indent="-457200">
                  <a:buFont typeface="Arial"/>
                  <a:buChar char="•"/>
                </a:pPr>
                <a:r>
                  <a:rPr lang="en-GB" sz="2800" dirty="0">
                    <a:solidFill>
                      <a:srgbClr val="000000"/>
                    </a:solidFill>
                  </a:rPr>
                  <a:t>Given the items that have been rated by user </a:t>
                </a:r>
                <a14:m>
                  <m:oMath xmlns:m="http://schemas.openxmlformats.org/officeDocument/2006/math">
                    <m:r>
                      <a:rPr lang="fr-CH" sz="2800" i="1">
                        <a:latin typeface="Cambria Math" charset="0"/>
                        <a:ea typeface="Cambria Math" charset="0"/>
                        <a:cs typeface="Cambria Math" charset="0"/>
                      </a:rPr>
                      <m:t>𝑥</m:t>
                    </m:r>
                  </m:oMath>
                </a14:m>
                <a:r>
                  <a:rPr lang="en-GB" sz="2800" dirty="0">
                    <a:solidFill>
                      <a:srgbClr val="000000"/>
                    </a:solidFill>
                  </a:rPr>
                  <a:t> in the past</a:t>
                </a:r>
              </a:p>
              <a:p>
                <a:endParaRPr lang="en-GB" sz="2800" dirty="0">
                  <a:solidFill>
                    <a:srgbClr val="000000"/>
                  </a:solidFill>
                </a:endParaRPr>
              </a:p>
              <a:p>
                <a:pPr marL="1200150" lvl="1" indent="-457200">
                  <a:buFont typeface="+mj-lt"/>
                  <a:buAutoNum type="arabicPeriod"/>
                </a:pPr>
                <a:r>
                  <a:rPr lang="en-GB" sz="2400" dirty="0">
                    <a:solidFill>
                      <a:srgbClr val="000000"/>
                    </a:solidFill>
                  </a:rPr>
                  <a:t>Find the items that are similar to the past items</a:t>
                </a:r>
              </a:p>
              <a:p>
                <a:pPr marL="1200150" lvl="1" indent="-457200">
                  <a:buFont typeface="+mj-lt"/>
                  <a:buAutoNum type="arabicPeriod"/>
                </a:pPr>
                <a:r>
                  <a:rPr lang="en-GB" sz="2400" dirty="0">
                    <a:solidFill>
                      <a:srgbClr val="000000"/>
                    </a:solidFill>
                  </a:rPr>
                  <a:t>Aggregate the ratings of the most similar items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84844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Most methods originate from information retrieval to extract the content of an item</a:t>
                </a:r>
              </a:p>
              <a:p>
                <a:endParaRPr lang="en-GB" sz="2400" dirty="0">
                  <a:solidFill>
                    <a:srgbClr val="000000"/>
                  </a:solidFill>
                </a:endParaRPr>
              </a:p>
              <a:p>
                <a:pPr marL="0" lvl="1" indent="0">
                  <a:buNone/>
                </a:pPr>
                <a:r>
                  <a:rPr lang="en-GB" sz="2800" dirty="0">
                    <a:solidFill>
                      <a:srgbClr val="000000"/>
                    </a:solidFill>
                  </a:rPr>
                  <a:t>Given an item and a textual description (</a:t>
                </a:r>
                <a:r>
                  <a:rPr lang="en-GB" dirty="0">
                    <a:solidFill>
                      <a:srgbClr val="000000"/>
                    </a:solidFill>
                  </a:rPr>
                  <a:t>e.g. movie synopsis, book review), compute the </a:t>
                </a:r>
                <a:r>
                  <a:rPr lang="en-GB" dirty="0" err="1">
                    <a:solidFill>
                      <a:srgbClr val="000000"/>
                    </a:solidFill>
                  </a:rPr>
                  <a:t>tf-idf</a:t>
                </a:r>
                <a:r>
                  <a:rPr lang="en-GB" dirty="0">
                    <a:solidFill>
                      <a:srgbClr val="000000"/>
                    </a:solidFill>
                  </a:rPr>
                  <a:t> weights</a:t>
                </a:r>
              </a:p>
              <a:p>
                <a:pPr marL="0" lvl="1" indent="0">
                  <a:buNone/>
                </a:pPr>
                <a:endParaRPr lang="en-GB" dirty="0">
                  <a:solidFill>
                    <a:srgbClr val="000000"/>
                  </a:solidFill>
                </a:endParaRPr>
              </a:p>
              <a:p>
                <a:pPr marL="0" lvl="1" indent="0">
                  <a:buNone/>
                </a:pPr>
                <a:endParaRPr lang="en-GB" dirty="0">
                  <a:solidFill>
                    <a:srgbClr val="000000"/>
                  </a:solidFill>
                </a:endParaRPr>
              </a:p>
              <a:p>
                <a:pPr marL="0" lvl="1" indent="0">
                  <a:buNone/>
                </a:pPr>
                <a:endParaRPr lang="en-GB" dirty="0">
                  <a:solidFill>
                    <a:srgbClr val="000000"/>
                  </a:solidFill>
                </a:endParaRP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𝑁</m:t>
                    </m:r>
                    <m:r>
                      <a:rPr lang="fr-CH" b="0" i="0" smtClean="0">
                        <a:solidFill>
                          <a:srgbClr val="000000"/>
                        </a:solidFill>
                        <a:latin typeface="Cambria Math" panose="02040503050406030204" pitchFamily="18" charset="0"/>
                      </a:rPr>
                      <m:t> </m:t>
                    </m:r>
                  </m:oMath>
                </a14:m>
                <a:r>
                  <a:rPr lang="en-GB" dirty="0">
                    <a:solidFill>
                      <a:srgbClr val="000000"/>
                    </a:solidFill>
                  </a:rPr>
                  <a:t>: number of items to recommend</a:t>
                </a:r>
              </a:p>
              <a:p>
                <a:pPr marL="400050" lvl="2" indent="0">
                  <a:buNone/>
                </a:pPr>
                <a14:m>
                  <m:oMath xmlns:m="http://schemas.openxmlformats.org/officeDocument/2006/math">
                    <m:r>
                      <a:rPr lang="fr-CH" b="0" i="1" smtClean="0">
                        <a:solidFill>
                          <a:srgbClr val="000000"/>
                        </a:solidFill>
                        <a:latin typeface="Cambria Math" panose="02040503050406030204" pitchFamily="18" charset="0"/>
                      </a:rPr>
                      <m:t>𝑛</m:t>
                    </m:r>
                    <m:d>
                      <m:dPr>
                        <m:ctrlPr>
                          <a:rPr lang="fr-CH" b="0" i="1" smtClean="0">
                            <a:solidFill>
                              <a:srgbClr val="000000"/>
                            </a:solidFill>
                            <a:latin typeface="Cambria Math" panose="02040503050406030204" pitchFamily="18" charset="0"/>
                          </a:rPr>
                        </m:ctrlPr>
                      </m:dPr>
                      <m:e>
                        <m:r>
                          <a:rPr lang="fr-CH" b="0" i="1" smtClean="0">
                            <a:solidFill>
                              <a:srgbClr val="000000"/>
                            </a:solidFill>
                            <a:latin typeface="Cambria Math" panose="02040503050406030204" pitchFamily="18" charset="0"/>
                          </a:rPr>
                          <m:t>𝑡</m:t>
                        </m:r>
                      </m:e>
                    </m:d>
                    <m:r>
                      <a:rPr lang="fr-CH" b="0" i="1" smtClean="0">
                        <a:solidFill>
                          <a:srgbClr val="000000"/>
                        </a:solidFill>
                        <a:latin typeface="Cambria Math" panose="02040503050406030204" pitchFamily="18" charset="0"/>
                      </a:rPr>
                      <m:t> </m:t>
                    </m:r>
                  </m:oMath>
                </a14:m>
                <a:r>
                  <a:rPr lang="en-GB" dirty="0">
                    <a:solidFill>
                      <a:srgbClr val="000000"/>
                    </a:solidFill>
                  </a:rPr>
                  <a:t>: number of items where term </a:t>
                </a:r>
                <a14:m>
                  <m:oMath xmlns:m="http://schemas.openxmlformats.org/officeDocument/2006/math">
                    <m:r>
                      <a:rPr lang="fr-CH" i="1">
                        <a:solidFill>
                          <a:srgbClr val="000000"/>
                        </a:solidFill>
                        <a:latin typeface="Cambria Math" panose="02040503050406030204" pitchFamily="18" charset="0"/>
                      </a:rPr>
                      <m:t>𝑡</m:t>
                    </m:r>
                  </m:oMath>
                </a14:m>
                <a:r>
                  <a:rPr lang="en-GB" dirty="0">
                    <a:solidFill>
                      <a:srgbClr val="000000"/>
                    </a:solidFill>
                  </a:rPr>
                  <a:t> appears</a:t>
                </a:r>
              </a:p>
              <a:p>
                <a:pPr marL="0" lvl="1" indent="0">
                  <a:buNone/>
                </a:pPr>
                <a:endParaRPr lang="en-GB"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835696" y="4077072"/>
          <a:ext cx="5411969" cy="864096"/>
        </p:xfrm>
        <a:graphic>
          <a:graphicData uri="http://schemas.openxmlformats.org/presentationml/2006/ole">
            <mc:AlternateContent xmlns:mc="http://schemas.openxmlformats.org/markup-compatibility/2006">
              <mc:Choice xmlns:v="urn:schemas-microsoft-com:vml" Requires="v">
                <p:oleObj spid="_x0000_s569414" name="Equation" r:id="rId5" imgW="3022600" imgH="482600" progId="Equation.3">
                  <p:embed/>
                </p:oleObj>
              </mc:Choice>
              <mc:Fallback>
                <p:oleObj name="Equation" r:id="rId5" imgW="3022600" imgH="482600" progId="Equation.3">
                  <p:embed/>
                  <p:pic>
                    <p:nvPicPr>
                      <p:cNvPr id="5" name="Object 4"/>
                      <p:cNvPicPr/>
                      <p:nvPr/>
                    </p:nvPicPr>
                    <p:blipFill>
                      <a:blip r:embed="rId6"/>
                      <a:stretch>
                        <a:fillRect/>
                      </a:stretch>
                    </p:blipFill>
                    <p:spPr>
                      <a:xfrm>
                        <a:off x="1835696" y="4077072"/>
                        <a:ext cx="5411969" cy="864096"/>
                      </a:xfrm>
                      <a:prstGeom prst="rect">
                        <a:avLst/>
                      </a:prstGeom>
                    </p:spPr>
                  </p:pic>
                </p:oleObj>
              </mc:Fallback>
            </mc:AlternateContent>
          </a:graphicData>
        </a:graphic>
      </p:graphicFrame>
    </p:spTree>
    <p:extLst>
      <p:ext uri="{BB962C8B-B14F-4D97-AF65-F5344CB8AC3E}">
        <p14:creationId xmlns:p14="http://schemas.microsoft.com/office/powerpoint/2010/main" val="3280347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Similarity between Items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Cosine similarity</a:t>
                </a:r>
              </a:p>
              <a:p>
                <a:endParaRPr lang="en-GB" sz="28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endParaRPr lang="en-GB" sz="2400" dirty="0">
                  <a:solidFill>
                    <a:srgbClr val="000000"/>
                  </a:solidFill>
                </a:endParaRPr>
              </a:p>
              <a:p>
                <a14:m>
                  <m:oMath xmlns:m="http://schemas.openxmlformats.org/officeDocument/2006/math">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 </m:t>
                    </m:r>
                    <m:r>
                      <a:rPr lang="fr-CH" sz="2400" b="0" i="1" smtClean="0">
                        <a:solidFill>
                          <a:srgbClr val="000000"/>
                        </a:solidFill>
                        <a:latin typeface="Cambria Math" panose="02040503050406030204" pitchFamily="18" charset="0"/>
                      </a:rPr>
                      <m:t>𝑏</m:t>
                    </m:r>
                  </m:oMath>
                </a14:m>
                <a:r>
                  <a:rPr lang="en-GB" sz="2400" dirty="0">
                    <a:solidFill>
                      <a:srgbClr val="000000"/>
                    </a:solidFill>
                  </a:rPr>
                  <a:t>: items</a:t>
                </a:r>
              </a:p>
              <a:p>
                <a14:m>
                  <m:oMath xmlns:m="http://schemas.openxmlformats.org/officeDocument/2006/math">
                    <m:r>
                      <a:rPr lang="fr-CH" sz="2400" b="0" i="1" smtClean="0">
                        <a:solidFill>
                          <a:srgbClr val="000000"/>
                        </a:solidFill>
                        <a:latin typeface="Cambria Math" panose="02040503050406030204" pitchFamily="18" charset="0"/>
                      </a:rPr>
                      <m:t>𝑇</m:t>
                    </m:r>
                  </m:oMath>
                </a14:m>
                <a:r>
                  <a:rPr lang="en-GB" sz="2400" dirty="0">
                    <a:solidFill>
                      <a:srgbClr val="000000"/>
                    </a:solidFill>
                  </a:rPr>
                  <a:t> : number of terms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that appear in all items</a:t>
                </a:r>
              </a:p>
              <a:p>
                <a14:m>
                  <m:oMath xmlns:m="http://schemas.openxmlformats.org/officeDocument/2006/math">
                    <m:r>
                      <a:rPr lang="fr-CH" sz="2400" b="0" i="1" smtClean="0">
                        <a:solidFill>
                          <a:srgbClr val="000000"/>
                        </a:solidFill>
                        <a:latin typeface="Cambria Math" panose="02040503050406030204" pitchFamily="18" charset="0"/>
                      </a:rPr>
                      <m:t>𝑤</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𝑡</m:t>
                    </m:r>
                    <m:r>
                      <a:rPr lang="fr-CH" sz="2400" b="0" i="1" smtClean="0">
                        <a:solidFill>
                          <a:srgbClr val="000000"/>
                        </a:solidFill>
                        <a:latin typeface="Cambria Math" panose="02040503050406030204" pitchFamily="18" charset="0"/>
                      </a:rPr>
                      <m:t>,</m:t>
                    </m:r>
                    <m:r>
                      <a:rPr lang="fr-CH" sz="2400" b="0" i="1" smtClean="0">
                        <a:solidFill>
                          <a:srgbClr val="000000"/>
                        </a:solidFill>
                        <a:latin typeface="Cambria Math" panose="02040503050406030204" pitchFamily="18" charset="0"/>
                      </a:rPr>
                      <m:t>𝑎</m:t>
                    </m:r>
                    <m:r>
                      <a:rPr lang="fr-CH" sz="2400" b="0" i="1" smtClean="0">
                        <a:solidFill>
                          <a:srgbClr val="000000"/>
                        </a:solidFill>
                        <a:latin typeface="Cambria Math" panose="02040503050406030204" pitchFamily="18" charset="0"/>
                      </a:rPr>
                      <m:t>)</m:t>
                    </m:r>
                  </m:oMath>
                </a14:m>
                <a:r>
                  <a:rPr lang="en-GB" sz="2400" dirty="0">
                    <a:solidFill>
                      <a:srgbClr val="000000"/>
                    </a:solidFill>
                  </a:rPr>
                  <a:t>: </a:t>
                </a:r>
                <a:r>
                  <a:rPr lang="en-GB" sz="2400" dirty="0" err="1">
                    <a:solidFill>
                      <a:srgbClr val="000000"/>
                    </a:solidFill>
                  </a:rPr>
                  <a:t>tf-idf</a:t>
                </a:r>
                <a:r>
                  <a:rPr lang="en-GB" sz="2400" dirty="0">
                    <a:solidFill>
                      <a:srgbClr val="000000"/>
                    </a:solidFill>
                  </a:rPr>
                  <a:t> of term </a:t>
                </a:r>
                <a14:m>
                  <m:oMath xmlns:m="http://schemas.openxmlformats.org/officeDocument/2006/math">
                    <m:r>
                      <a:rPr lang="fr-CH" sz="2400" i="1">
                        <a:solidFill>
                          <a:srgbClr val="000000"/>
                        </a:solidFill>
                        <a:latin typeface="Cambria Math" panose="02040503050406030204" pitchFamily="18" charset="0"/>
                      </a:rPr>
                      <m:t>𝑡</m:t>
                    </m:r>
                  </m:oMath>
                </a14:m>
                <a:r>
                  <a:rPr lang="en-GB" sz="2400" dirty="0">
                    <a:solidFill>
                      <a:srgbClr val="000000"/>
                    </a:solidFill>
                  </a:rPr>
                  <a:t> in item </a:t>
                </a:r>
                <a14:m>
                  <m:oMath xmlns:m="http://schemas.openxmlformats.org/officeDocument/2006/math">
                    <m:r>
                      <a:rPr lang="fr-CH" sz="2400" i="1">
                        <a:solidFill>
                          <a:srgbClr val="000000"/>
                        </a:solidFill>
                        <a:latin typeface="Cambria Math" panose="02040503050406030204" pitchFamily="18" charset="0"/>
                      </a:rPr>
                      <m:t>𝑎</m:t>
                    </m:r>
                  </m:oMath>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Object 4"/>
          <p:cNvGraphicFramePr>
            <a:graphicFrameLocks noChangeAspect="1"/>
          </p:cNvGraphicFramePr>
          <p:nvPr>
            <p:extLst/>
          </p:nvPr>
        </p:nvGraphicFramePr>
        <p:xfrm>
          <a:off x="1979712" y="2276872"/>
          <a:ext cx="5176838" cy="1765300"/>
        </p:xfrm>
        <a:graphic>
          <a:graphicData uri="http://schemas.openxmlformats.org/presentationml/2006/ole">
            <mc:AlternateContent xmlns:mc="http://schemas.openxmlformats.org/markup-compatibility/2006">
              <mc:Choice xmlns:v="urn:schemas-microsoft-com:vml" Requires="v">
                <p:oleObj spid="_x0000_s570438" name="Equation" r:id="rId5" imgW="2755900" imgH="939800" progId="Equation.3">
                  <p:embed/>
                </p:oleObj>
              </mc:Choice>
              <mc:Fallback>
                <p:oleObj name="Equation" r:id="rId5" imgW="2755900" imgH="939800" progId="Equation.3">
                  <p:embed/>
                  <p:pic>
                    <p:nvPicPr>
                      <p:cNvPr id="5" name="Object 4"/>
                      <p:cNvPicPr/>
                      <p:nvPr/>
                    </p:nvPicPr>
                    <p:blipFill>
                      <a:blip r:embed="rId6"/>
                      <a:stretch>
                        <a:fillRect/>
                      </a:stretch>
                    </p:blipFill>
                    <p:spPr>
                      <a:xfrm>
                        <a:off x="1979712" y="2276872"/>
                        <a:ext cx="5176838" cy="1765300"/>
                      </a:xfrm>
                      <a:prstGeom prst="rect">
                        <a:avLst/>
                      </a:prstGeom>
                    </p:spPr>
                  </p:pic>
                </p:oleObj>
              </mc:Fallback>
            </mc:AlternateContent>
          </a:graphicData>
        </a:graphic>
      </p:graphicFrame>
    </p:spTree>
    <p:extLst>
      <p:ext uri="{BB962C8B-B14F-4D97-AF65-F5344CB8AC3E}">
        <p14:creationId xmlns:p14="http://schemas.microsoft.com/office/powerpoint/2010/main" val="3266664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Predictions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sz="2800" dirty="0">
                    <a:solidFill>
                      <a:srgbClr val="000000"/>
                    </a:solidFill>
                  </a:rPr>
                  <a:t>Given a set of items </a:t>
                </a:r>
                <a14:m>
                  <m:oMath xmlns:m="http://schemas.openxmlformats.org/officeDocument/2006/math">
                    <m:r>
                      <a:rPr lang="fr-CH" sz="2800" b="0" i="1" smtClean="0">
                        <a:solidFill>
                          <a:srgbClr val="000000"/>
                        </a:solidFill>
                        <a:latin typeface="Cambria Math" panose="02040503050406030204" pitchFamily="18" charset="0"/>
                      </a:rPr>
                      <m:t>𝐷</m:t>
                    </m:r>
                  </m:oMath>
                </a14:m>
                <a:r>
                  <a:rPr lang="en-GB" sz="2800" dirty="0">
                    <a:solidFill>
                      <a:srgbClr val="000000"/>
                    </a:solidFill>
                  </a:rPr>
                  <a:t> that have been rated by the user, find the nearest neighbours </a:t>
                </a:r>
                <a14:m>
                  <m:oMath xmlns:m="http://schemas.openxmlformats.org/officeDocument/2006/math">
                    <m:sSub>
                      <m:sSubPr>
                        <m:ctrlPr>
                          <a:rPr lang="fr-CH" sz="2800" i="1">
                            <a:latin typeface="Cambria Math" panose="02040503050406030204" pitchFamily="18" charset="0"/>
                            <a:ea typeface="Cambria Math" charset="0"/>
                            <a:cs typeface="Cambria Math" charset="0"/>
                          </a:rPr>
                        </m:ctrlPr>
                      </m:sSubPr>
                      <m:e>
                        <m:r>
                          <a:rPr lang="fr-CH" sz="2800" i="1">
                            <a:latin typeface="Cambria Math" charset="0"/>
                            <a:ea typeface="Cambria Math" charset="0"/>
                            <a:cs typeface="Cambria Math" charset="0"/>
                          </a:rPr>
                          <m:t>𝑁</m:t>
                        </m:r>
                      </m:e>
                      <m:sub>
                        <m:r>
                          <a:rPr lang="fr-CH" sz="2800" i="1">
                            <a:latin typeface="Cambria Math" charset="0"/>
                            <a:ea typeface="Cambria Math" charset="0"/>
                            <a:cs typeface="Cambria Math" charset="0"/>
                          </a:rPr>
                          <m:t>𝐼</m:t>
                        </m:r>
                      </m:sub>
                    </m:sSub>
                    <m:r>
                      <m:rPr>
                        <m:brk m:alnAt="7"/>
                      </m:rP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𝑎</m:t>
                    </m:r>
                    <m:r>
                      <a:rPr lang="fr-CH" sz="2800" i="1">
                        <a:latin typeface="Cambria Math" charset="0"/>
                        <a:ea typeface="Cambria Math" charset="0"/>
                        <a:cs typeface="Cambria Math" charset="0"/>
                      </a:rPr>
                      <m:t>) </m:t>
                    </m:r>
                  </m:oMath>
                </a14:m>
                <a:r>
                  <a:rPr lang="en-GB" sz="2800" dirty="0">
                    <a:solidFill>
                      <a:srgbClr val="000000"/>
                    </a:solidFill>
                  </a:rPr>
                  <a:t>in </a:t>
                </a:r>
                <a14:m>
                  <m:oMath xmlns:m="http://schemas.openxmlformats.org/officeDocument/2006/math">
                    <m:r>
                      <a:rPr lang="fr-CH" sz="2800" i="1">
                        <a:solidFill>
                          <a:srgbClr val="000000"/>
                        </a:solidFill>
                        <a:latin typeface="Cambria Math" panose="02040503050406030204" pitchFamily="18" charset="0"/>
                      </a:rPr>
                      <m:t>𝐷</m:t>
                    </m:r>
                  </m:oMath>
                </a14:m>
                <a:r>
                  <a:rPr lang="en-GB" sz="2800" dirty="0">
                    <a:solidFill>
                      <a:srgbClr val="000000"/>
                    </a:solidFill>
                  </a:rPr>
                  <a:t> of a new item </a:t>
                </a:r>
                <a14:m>
                  <m:oMath xmlns:m="http://schemas.openxmlformats.org/officeDocument/2006/math">
                    <m:r>
                      <a:rPr lang="fr-CH" sz="2800" i="1">
                        <a:solidFill>
                          <a:srgbClr val="000000"/>
                        </a:solidFill>
                        <a:latin typeface="Cambria Math" panose="02040503050406030204" pitchFamily="18" charset="0"/>
                      </a:rPr>
                      <m:t>𝑎</m:t>
                    </m:r>
                  </m:oMath>
                </a14:m>
                <a:endParaRPr lang="en-GB" sz="2800" i="1" dirty="0">
                  <a:solidFill>
                    <a:srgbClr val="000000"/>
                  </a:solidFill>
                </a:endParaRPr>
              </a:p>
              <a:p>
                <a:endParaRPr lang="en-GB" sz="2800" dirty="0">
                  <a:solidFill>
                    <a:srgbClr val="000000"/>
                  </a:solidFill>
                </a:endParaRPr>
              </a:p>
              <a:p>
                <a:r>
                  <a:rPr lang="en-GB" sz="2800" dirty="0">
                    <a:solidFill>
                      <a:srgbClr val="000000"/>
                    </a:solidFill>
                  </a:rPr>
                  <a:t>Use the ratings of the nearest neighbours to predict the rating of </a:t>
                </a:r>
                <a14:m>
                  <m:oMath xmlns:m="http://schemas.openxmlformats.org/officeDocument/2006/math">
                    <m:r>
                      <a:rPr lang="fr-CH" sz="2800" i="1">
                        <a:solidFill>
                          <a:srgbClr val="000000"/>
                        </a:solidFill>
                        <a:latin typeface="Cambria Math" panose="02040503050406030204" pitchFamily="18" charset="0"/>
                      </a:rPr>
                      <m:t>𝑎</m:t>
                    </m:r>
                  </m:oMath>
                </a14:m>
                <a:r>
                  <a:rPr lang="en-GB" sz="2800" dirty="0">
                    <a:solidFill>
                      <a:srgbClr val="000000"/>
                    </a:solidFill>
                  </a:rPr>
                  <a:t> with the aggregation function seen before</a:t>
                </a:r>
              </a:p>
              <a:p>
                <a:endParaRPr lang="fr-CH"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𝑎</m:t>
                          </m:r>
                        </m:e>
                      </m:d>
                      <m:r>
                        <a:rPr lang="fr-CH" sz="2400" i="1">
                          <a:latin typeface="Cambria Math" charset="0"/>
                        </a:rPr>
                        <m:t>=</m:t>
                      </m:r>
                      <m:f>
                        <m:fPr>
                          <m:ctrlPr>
                            <a:rPr lang="fr-CH" sz="2400" i="1">
                              <a:latin typeface="Cambria Math" panose="02040503050406030204" pitchFamily="18" charset="0"/>
                            </a:rPr>
                          </m:ctrlPr>
                        </m:fPr>
                        <m:num>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rPr>
                                <m:t>𝑠𝑖𝑚</m:t>
                              </m:r>
                              <m:r>
                                <a:rPr lang="fr-CH" sz="2400" i="1">
                                  <a:latin typeface="Cambria Math" charset="0"/>
                                </a:rPr>
                                <m:t>(</m:t>
                              </m:r>
                              <m:r>
                                <a:rPr lang="fr-CH" sz="2400" i="1">
                                  <a:latin typeface="Cambria Math" charset="0"/>
                                </a:rPr>
                                <m:t>𝑎</m:t>
                              </m:r>
                              <m:r>
                                <a:rPr lang="fr-CH" sz="2400" i="1">
                                  <a:latin typeface="Cambria Math" charset="0"/>
                                </a:rPr>
                                <m:t>,</m:t>
                              </m:r>
                              <m:r>
                                <a:rPr lang="fr-CH" sz="2400" i="1">
                                  <a:latin typeface="Cambria Math" charset="0"/>
                                </a:rPr>
                                <m:t>𝑏</m:t>
                              </m:r>
                              <m:r>
                                <a:rPr lang="fr-CH" sz="2400" i="1">
                                  <a:latin typeface="Cambria Math" charset="0"/>
                                </a:rPr>
                                <m:t>)</m:t>
                              </m:r>
                              <m:sSub>
                                <m:sSubPr>
                                  <m:ctrlPr>
                                    <a:rPr lang="en-US" sz="2400" i="1">
                                      <a:latin typeface="Cambria Math" panose="02040503050406030204" pitchFamily="18" charset="0"/>
                                    </a:rPr>
                                  </m:ctrlPr>
                                </m:sSubPr>
                                <m:e>
                                  <m:r>
                                    <a:rPr lang="fr-CH" sz="2400" i="1">
                                      <a:latin typeface="Cambria Math" charset="0"/>
                                    </a:rPr>
                                    <m:t>𝑟</m:t>
                                  </m:r>
                                </m:e>
                                <m:sub>
                                  <m:r>
                                    <a:rPr lang="fr-CH" sz="2400" i="1">
                                      <a:latin typeface="Cambria Math" charset="0"/>
                                    </a:rPr>
                                    <m:t>𝑥</m:t>
                                  </m:r>
                                </m:sub>
                              </m:sSub>
                              <m:d>
                                <m:dPr>
                                  <m:ctrlPr>
                                    <a:rPr lang="fr-CH" sz="2400" i="1">
                                      <a:latin typeface="Cambria Math" panose="02040503050406030204" pitchFamily="18" charset="0"/>
                                    </a:rPr>
                                  </m:ctrlPr>
                                </m:dPr>
                                <m:e>
                                  <m:r>
                                    <a:rPr lang="fr-CH" sz="2400" i="1">
                                      <a:latin typeface="Cambria Math" charset="0"/>
                                    </a:rPr>
                                    <m:t>𝑏</m:t>
                                  </m:r>
                                </m:e>
                              </m:d>
                            </m:e>
                          </m:nary>
                        </m:num>
                        <m:den>
                          <m:nary>
                            <m:naryPr>
                              <m:chr m:val="∑"/>
                              <m:supHide m:val="on"/>
                              <m:ctrlPr>
                                <a:rPr lang="fr-CH" sz="2400" i="1">
                                  <a:latin typeface="Cambria Math" panose="02040503050406030204" pitchFamily="18" charset="0"/>
                                </a:rPr>
                              </m:ctrlPr>
                            </m:naryPr>
                            <m:sub>
                              <m:r>
                                <a:rPr lang="fr-CH" sz="2400" i="1">
                                  <a:latin typeface="Cambria Math" charset="0"/>
                                </a:rPr>
                                <m:t>𝑏</m:t>
                              </m:r>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i="1">
                                      <a:latin typeface="Cambria Math" charset="0"/>
                                      <a:ea typeface="Cambria Math" charset="0"/>
                                      <a:cs typeface="Cambria Math" charset="0"/>
                                    </a:rPr>
                                    <m:t>𝑁</m:t>
                                  </m:r>
                                </m:e>
                                <m:sub>
                                  <m:r>
                                    <a:rPr lang="fr-CH" sz="2400" i="1">
                                      <a:latin typeface="Cambria Math" charset="0"/>
                                      <a:ea typeface="Cambria Math" charset="0"/>
                                      <a:cs typeface="Cambria Math" charset="0"/>
                                    </a:rPr>
                                    <m:t>𝐼</m:t>
                                  </m:r>
                                </m:sub>
                              </m:sSub>
                              <m:r>
                                <m:rPr>
                                  <m:brk m:alnAt="7"/>
                                </m:rPr>
                                <a:rPr lang="fr-CH" sz="2400" i="1">
                                  <a:latin typeface="Cambria Math" charset="0"/>
                                  <a:ea typeface="Cambria Math" charset="0"/>
                                  <a:cs typeface="Cambria Math" charset="0"/>
                                </a:rPr>
                                <m:t>(</m:t>
                              </m:r>
                              <m:r>
                                <a:rPr lang="fr-CH" sz="2400" i="1">
                                  <a:latin typeface="Cambria Math" charset="0"/>
                                  <a:ea typeface="Cambria Math" charset="0"/>
                                  <a:cs typeface="Cambria Math" charset="0"/>
                                </a:rPr>
                                <m:t>𝑎</m:t>
                              </m:r>
                              <m:r>
                                <a:rPr lang="fr-CH" sz="2400" i="1">
                                  <a:latin typeface="Cambria Math" charset="0"/>
                                  <a:ea typeface="Cambria Math" charset="0"/>
                                  <a:cs typeface="Cambria Math" charset="0"/>
                                </a:rPr>
                                <m:t>)</m:t>
                              </m:r>
                            </m:sub>
                            <m:sup/>
                            <m:e>
                              <m:r>
                                <a:rPr lang="fr-CH" sz="2400" i="1">
                                  <a:latin typeface="Cambria Math" charset="0"/>
                                  <a:ea typeface="Cambria Math" charset="0"/>
                                  <a:cs typeface="Cambria Math" charset="0"/>
                                </a:rPr>
                                <m:t>|</m:t>
                              </m:r>
                              <m:r>
                                <a:rPr lang="fr-CH" sz="2400" i="1">
                                  <a:latin typeface="Cambria Math" charset="0"/>
                                </a:rPr>
                                <m:t>𝑠𝑖𝑚</m:t>
                              </m:r>
                              <m:d>
                                <m:dPr>
                                  <m:ctrlPr>
                                    <a:rPr lang="fr-CH" sz="2400" i="1">
                                      <a:latin typeface="Cambria Math" panose="02040503050406030204" pitchFamily="18" charset="0"/>
                                    </a:rPr>
                                  </m:ctrlPr>
                                </m:dPr>
                                <m:e>
                                  <m:r>
                                    <a:rPr lang="fr-CH" sz="2400" i="1">
                                      <a:latin typeface="Cambria Math" charset="0"/>
                                    </a:rPr>
                                    <m:t>𝑎</m:t>
                                  </m:r>
                                  <m:r>
                                    <a:rPr lang="fr-CH" sz="2400" i="1">
                                      <a:latin typeface="Cambria Math" charset="0"/>
                                    </a:rPr>
                                    <m:t>,</m:t>
                                  </m:r>
                                  <m:r>
                                    <a:rPr lang="fr-CH" sz="2400" i="1">
                                      <a:latin typeface="Cambria Math" charset="0"/>
                                    </a:rPr>
                                    <m:t>𝑏</m:t>
                                  </m:r>
                                </m:e>
                              </m:d>
                              <m:r>
                                <a:rPr lang="fr-CH" sz="2400" i="1">
                                  <a:latin typeface="Cambria Math" charset="0"/>
                                </a:rPr>
                                <m:t>|</m:t>
                              </m:r>
                            </m:e>
                          </m:nary>
                        </m:den>
                      </m:f>
                    </m:oMath>
                  </m:oMathPara>
                </a14:m>
                <a:endParaRPr lang="en-GB" sz="24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r="-213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3838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2254224"/>
            <a:ext cx="8305800" cy="4116413"/>
          </a:xfrm>
        </p:spPr>
        <p:txBody>
          <a:bodyPr/>
          <a:lstStyle/>
          <a:p>
            <a:r>
              <a:rPr lang="en-US" sz="2800" i="1" dirty="0"/>
              <a:t>Bag of words</a:t>
            </a:r>
            <a:r>
              <a:rPr lang="en-US" sz="2800" dirty="0"/>
              <a:t>: 	{more, than, visitors, attend, …}</a:t>
            </a:r>
          </a:p>
          <a:p>
            <a:r>
              <a:rPr lang="en-US" sz="2800" i="1" dirty="0"/>
              <a:t>Phrases</a:t>
            </a:r>
            <a:r>
              <a:rPr lang="en-US" sz="2800" dirty="0"/>
              <a:t>: 		{“science festival”, “first time”}</a:t>
            </a:r>
          </a:p>
          <a:p>
            <a:r>
              <a:rPr lang="en-US" sz="2800" i="1" dirty="0"/>
              <a:t>Word fragments</a:t>
            </a:r>
            <a:r>
              <a:rPr lang="en-US" sz="2800" dirty="0"/>
              <a:t>: 	{</a:t>
            </a:r>
            <a:r>
              <a:rPr lang="en-US" sz="2800" dirty="0" err="1"/>
              <a:t>mor</a:t>
            </a:r>
            <a:r>
              <a:rPr lang="en-US" sz="2800" dirty="0"/>
              <a:t>, ore, </a:t>
            </a:r>
            <a:r>
              <a:rPr lang="en-US" sz="2800" dirty="0" err="1"/>
              <a:t>tha</a:t>
            </a:r>
            <a:r>
              <a:rPr lang="en-US" sz="2800" dirty="0"/>
              <a:t>, </a:t>
            </a:r>
            <a:r>
              <a:rPr lang="en-US" sz="2800" dirty="0" err="1"/>
              <a:t>han</a:t>
            </a:r>
            <a:r>
              <a:rPr lang="en-US" sz="2800" dirty="0"/>
              <a:t>, vis, </a:t>
            </a:r>
            <a:r>
              <a:rPr lang="en-US" sz="2800" dirty="0" err="1"/>
              <a:t>isi</a:t>
            </a:r>
            <a:r>
              <a:rPr lang="en-US" sz="2800" dirty="0"/>
              <a:t>, ..}</a:t>
            </a:r>
          </a:p>
          <a:p>
            <a:r>
              <a:rPr lang="en-US" sz="2800" i="1" dirty="0"/>
              <a:t>Grammatical features</a:t>
            </a:r>
            <a:r>
              <a:rPr lang="en-US" sz="2800" dirty="0"/>
              <a:t>:</a:t>
            </a:r>
          </a:p>
          <a:p>
            <a:endParaRPr lang="en-US" sz="2800" dirty="0"/>
          </a:p>
          <a:p>
            <a:endParaRPr lang="en-US" sz="2800" i="1" dirty="0"/>
          </a:p>
          <a:p>
            <a:r>
              <a:rPr lang="en-US" sz="2800" i="1" dirty="0"/>
              <a:t>Author</a:t>
            </a:r>
            <a:r>
              <a:rPr lang="en-US" sz="2800" dirty="0"/>
              <a:t>: 		</a:t>
            </a:r>
            <a:r>
              <a:rPr lang="en-US" sz="2800" dirty="0">
                <a:hlinkClick r:id="rId3"/>
              </a:rPr>
              <a:t>@EPFL_SPS</a:t>
            </a:r>
            <a:r>
              <a:rPr lang="en-US" sz="2800" dirty="0"/>
              <a:t> </a:t>
            </a:r>
          </a:p>
          <a:p>
            <a:endParaRPr lang="en-US" sz="28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88" y="1344145"/>
            <a:ext cx="6336704" cy="8087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714" y="4209821"/>
            <a:ext cx="5367107" cy="63437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629" y="3960081"/>
            <a:ext cx="1343822" cy="1133850"/>
          </a:xfrm>
          <a:prstGeom prst="rect">
            <a:avLst/>
          </a:prstGeom>
        </p:spPr>
      </p:pic>
      <p:sp>
        <p:nvSpPr>
          <p:cNvPr id="8" name="Rectangle 7"/>
          <p:cNvSpPr/>
          <p:nvPr/>
        </p:nvSpPr>
        <p:spPr>
          <a:xfrm>
            <a:off x="6330618" y="5093931"/>
            <a:ext cx="1918923" cy="276999"/>
          </a:xfrm>
          <a:prstGeom prst="rect">
            <a:avLst/>
          </a:prstGeom>
        </p:spPr>
        <p:txBody>
          <a:bodyPr wrap="none">
            <a:spAutoFit/>
          </a:bodyPr>
          <a:lstStyle/>
          <a:p>
            <a:r>
              <a:rPr lang="en-US" dirty="0">
                <a:latin typeface="Calibri" charset="0"/>
                <a:ea typeface="Calibri" charset="0"/>
                <a:cs typeface="Calibri" charset="0"/>
              </a:rPr>
              <a:t>http://parts-of-</a:t>
            </a:r>
            <a:r>
              <a:rPr lang="en-US" dirty="0" err="1">
                <a:latin typeface="Calibri" charset="0"/>
                <a:ea typeface="Calibri" charset="0"/>
                <a:cs typeface="Calibri" charset="0"/>
              </a:rPr>
              <a:t>speech.info</a:t>
            </a:r>
            <a:r>
              <a:rPr lang="en-US" dirty="0">
                <a:latin typeface="Calibri" charset="0"/>
                <a:ea typeface="Calibri" charset="0"/>
                <a:cs typeface="Calibri" charset="0"/>
              </a:rPr>
              <a:t>/</a:t>
            </a:r>
          </a:p>
        </p:txBody>
      </p:sp>
    </p:spTree>
    <p:extLst>
      <p:ext uri="{BB962C8B-B14F-4D97-AF65-F5344CB8AC3E}">
        <p14:creationId xmlns:p14="http://schemas.microsoft.com/office/powerpoint/2010/main" val="3475802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Content-based Recommendation</a:t>
            </a:r>
          </a:p>
        </p:txBody>
      </p:sp>
      <p:sp>
        <p:nvSpPr>
          <p:cNvPr id="3" name="Content Placeholder 2"/>
          <p:cNvSpPr>
            <a:spLocks noGrp="1"/>
          </p:cNvSpPr>
          <p:nvPr>
            <p:ph idx="1"/>
          </p:nvPr>
        </p:nvSpPr>
        <p:spPr/>
        <p:txBody>
          <a:bodyPr/>
          <a:lstStyle/>
          <a:p>
            <a:r>
              <a:rPr lang="en-GB" sz="2800" dirty="0"/>
              <a:t>Problems</a:t>
            </a:r>
            <a:endParaRPr lang="en-GB" sz="2800" dirty="0">
              <a:solidFill>
                <a:srgbClr val="000000"/>
              </a:solidFill>
            </a:endParaRPr>
          </a:p>
          <a:p>
            <a:pPr marL="457200" indent="-457200">
              <a:buFont typeface="Arial"/>
              <a:buChar char="•"/>
            </a:pPr>
            <a:r>
              <a:rPr lang="en-GB" sz="2800" dirty="0">
                <a:solidFill>
                  <a:srgbClr val="000000"/>
                </a:solidFill>
              </a:rPr>
              <a:t>Cold start problem for users with no ratings</a:t>
            </a:r>
          </a:p>
          <a:p>
            <a:pPr marL="457200" indent="-457200">
              <a:buFont typeface="Arial"/>
              <a:buChar char="•"/>
            </a:pPr>
            <a:r>
              <a:rPr lang="en-GB" sz="2800" dirty="0">
                <a:solidFill>
                  <a:srgbClr val="000000"/>
                </a:solidFill>
              </a:rPr>
              <a:t>Content can be limited or impossible to extract (multimedia)</a:t>
            </a:r>
          </a:p>
          <a:p>
            <a:pPr marL="457200" indent="-457200">
              <a:buFont typeface="Arial"/>
              <a:buChar char="•"/>
            </a:pPr>
            <a:r>
              <a:rPr lang="en-GB" sz="2800" dirty="0">
                <a:solidFill>
                  <a:srgbClr val="000000"/>
                </a:solidFill>
              </a:rPr>
              <a:t>Tends to recommend “more of the same”</a:t>
            </a:r>
          </a:p>
          <a:p>
            <a:endParaRPr lang="en-GB" sz="2800" dirty="0">
              <a:solidFill>
                <a:srgbClr val="008040"/>
              </a:solidFill>
            </a:endParaRPr>
          </a:p>
          <a:p>
            <a:r>
              <a:rPr lang="en-GB" sz="2800" dirty="0">
                <a:solidFill>
                  <a:srgbClr val="000000"/>
                </a:solidFill>
              </a:rPr>
              <a:t>Scalable: </a:t>
            </a:r>
            <a:r>
              <a:rPr lang="en-GB" sz="2800" dirty="0" err="1">
                <a:solidFill>
                  <a:srgbClr val="000000"/>
                </a:solidFill>
              </a:rPr>
              <a:t>tf-idf</a:t>
            </a:r>
            <a:r>
              <a:rPr lang="en-GB" sz="2800" dirty="0">
                <a:solidFill>
                  <a:srgbClr val="000000"/>
                </a:solidFill>
              </a:rPr>
              <a:t> of items can be computed offline</a:t>
            </a:r>
          </a:p>
          <a:p>
            <a:pPr marL="1200150" lvl="1" indent="-457200">
              <a:buFont typeface="Arial"/>
              <a:buChar char="•"/>
            </a:pPr>
            <a:endParaRPr lang="en-GB" sz="2400" dirty="0">
              <a:solidFill>
                <a:srgbClr val="000000"/>
              </a:solidFill>
            </a:endParaRPr>
          </a:p>
          <a:p>
            <a:endParaRPr lang="en-GB" sz="2800" dirty="0">
              <a:solidFill>
                <a:srgbClr val="000000"/>
              </a:solidFill>
            </a:endParaRPr>
          </a:p>
          <a:p>
            <a:endParaRPr lang="en-GB" sz="2800" dirty="0">
              <a:solidFill>
                <a:srgbClr val="000000"/>
              </a:solidFill>
            </a:endParaRP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68154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 user that has not done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5F268479-533C-0C41-BE64-110067A89F5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200" dirty="0">
                <a:ea typeface="MS PGothic" charset="-128"/>
              </a:rPr>
              <a:t>For an item that has not received any ratings, which method can make a prediction?</a:t>
            </a:r>
          </a:p>
        </p:txBody>
      </p:sp>
      <p:sp>
        <p:nvSpPr>
          <p:cNvPr id="13314" name="TPAnswers" title="Answer Text"/>
          <p:cNvSpPr>
            <a:spLocks noGrp="1"/>
          </p:cNvSpPr>
          <p:nvPr>
            <p:ph idx="1"/>
            <p:custDataLst>
              <p:tags r:id="rId2"/>
            </p:custDataLst>
          </p:nvPr>
        </p:nvSpPr>
        <p:spPr/>
        <p:txBody>
          <a:bodyPr>
            <a:normAutofit/>
          </a:bodyPr>
          <a:lstStyle/>
          <a:p>
            <a:pPr marL="514350" indent="-514350">
              <a:buFont typeface="Arial" charset="0"/>
              <a:buAutoNum type="alphaUcPeriod"/>
            </a:pPr>
            <a:r>
              <a:rPr lang="en-US" altLang="en-US" dirty="0">
                <a:ea typeface="MS PGothic" charset="-128"/>
              </a:rPr>
              <a:t>User-based collaborative RS</a:t>
            </a:r>
          </a:p>
          <a:p>
            <a:pPr marL="514350" indent="-514350">
              <a:buFont typeface="Arial" charset="0"/>
              <a:buAutoNum type="alphaUcPeriod"/>
            </a:pPr>
            <a:r>
              <a:rPr lang="en-US" altLang="en-US" dirty="0">
                <a:ea typeface="MS PGothic" charset="-128"/>
              </a:rPr>
              <a:t>Item-based collaborative RS</a:t>
            </a:r>
          </a:p>
          <a:p>
            <a:pPr marL="514350" indent="-514350">
              <a:buFont typeface="Arial" charset="0"/>
              <a:buAutoNum type="alphaUcPeriod"/>
            </a:pPr>
            <a:r>
              <a:rPr lang="en-US" altLang="en-US" dirty="0">
                <a:ea typeface="MS PGothic" charset="-128"/>
              </a:rPr>
              <a:t>Content-based RS</a:t>
            </a:r>
          </a:p>
          <a:p>
            <a:pPr marL="514350" indent="-514350">
              <a:buFont typeface="Arial" charset="0"/>
              <a:buAutoNum type="alphaUcPeriod"/>
            </a:pPr>
            <a:r>
              <a:rPr lang="en-US" altLang="en-US" dirty="0">
                <a:ea typeface="MS PGothic" charset="-128"/>
              </a:rPr>
              <a:t>None of the above</a:t>
            </a:r>
          </a:p>
        </p:txBody>
      </p:sp>
      <p:sp>
        <p:nvSpPr>
          <p:cNvPr id="2" name="Footer Placeholder 1">
            <a:extLst>
              <a:ext uri="{FF2B5EF4-FFF2-40B4-BE49-F238E27FC236}">
                <a16:creationId xmlns:a16="http://schemas.microsoft.com/office/drawing/2014/main" id="{87E1E08A-4F9A-8449-BBFB-74104AC6E79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Advanced Methods: Matrix Factorization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004616969"/>
              </p:ext>
            </p:extLst>
          </p:nvPr>
        </p:nvGraphicFramePr>
        <p:xfrm>
          <a:off x="409299" y="2813665"/>
          <a:ext cx="3600400" cy="18288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tblGrid>
              <a:tr h="300033">
                <a:tc>
                  <a:txBody>
                    <a:bodyPr/>
                    <a:lstStyle/>
                    <a:p>
                      <a:endParaRPr lang="en-GB" dirty="0">
                        <a:latin typeface="Calibri"/>
                        <a:cs typeface="Calibri"/>
                      </a:endParaRPr>
                    </a:p>
                  </a:txBody>
                  <a:tcPr/>
                </a:tc>
                <a:tc>
                  <a:txBody>
                    <a:bodyPr/>
                    <a:lstStyle/>
                    <a:p>
                      <a:r>
                        <a:rPr lang="en-GB" dirty="0">
                          <a:latin typeface="Calibri"/>
                          <a:cs typeface="Calibri"/>
                        </a:rPr>
                        <a:t>I1</a:t>
                      </a:r>
                    </a:p>
                  </a:txBody>
                  <a:tcPr/>
                </a:tc>
                <a:tc>
                  <a:txBody>
                    <a:bodyPr/>
                    <a:lstStyle/>
                    <a:p>
                      <a:r>
                        <a:rPr lang="en-GB" dirty="0">
                          <a:latin typeface="Calibri"/>
                          <a:cs typeface="Calibri"/>
                        </a:rPr>
                        <a:t>I2</a:t>
                      </a:r>
                    </a:p>
                  </a:txBody>
                  <a:tcPr/>
                </a:tc>
                <a:tc>
                  <a:txBody>
                    <a:bodyPr/>
                    <a:lstStyle/>
                    <a:p>
                      <a:r>
                        <a:rPr lang="en-GB" dirty="0">
                          <a:latin typeface="Calibri"/>
                          <a:cs typeface="Calibri"/>
                        </a:rPr>
                        <a:t>I3</a:t>
                      </a:r>
                    </a:p>
                  </a:txBody>
                  <a:tcPr/>
                </a:tc>
                <a:tc>
                  <a:txBody>
                    <a:bodyPr/>
                    <a:lstStyle/>
                    <a:p>
                      <a:r>
                        <a:rPr lang="en-GB" dirty="0">
                          <a:latin typeface="Calibri"/>
                          <a:cs typeface="Calibri"/>
                        </a:rPr>
                        <a:t>I4</a:t>
                      </a:r>
                    </a:p>
                  </a:txBody>
                  <a:tcPr/>
                </a:tc>
                <a:extLst>
                  <a:ext uri="{0D108BD9-81ED-4DB2-BD59-A6C34878D82A}">
                    <a16:rowId xmlns:a16="http://schemas.microsoft.com/office/drawing/2014/main" val="10000"/>
                  </a:ext>
                </a:extLst>
              </a:tr>
              <a:tr h="300033">
                <a:tc>
                  <a:txBody>
                    <a:bodyPr/>
                    <a:lstStyle/>
                    <a:p>
                      <a:r>
                        <a:rPr lang="en-GB" dirty="0">
                          <a:latin typeface="Calibri"/>
                          <a:cs typeface="Calibri"/>
                        </a:rPr>
                        <a:t>U1</a:t>
                      </a:r>
                    </a:p>
                  </a:txBody>
                  <a:tcPr/>
                </a:tc>
                <a:tc>
                  <a:txBody>
                    <a:bodyPr/>
                    <a:lstStyle/>
                    <a:p>
                      <a:r>
                        <a:rPr lang="en-GB" dirty="0">
                          <a:latin typeface="Calibri"/>
                          <a:cs typeface="Calibri"/>
                        </a:rPr>
                        <a:t>3</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tc>
                  <a:txBody>
                    <a:bodyPr/>
                    <a:lstStyle/>
                    <a:p>
                      <a:r>
                        <a:rPr lang="en-GB" dirty="0">
                          <a:latin typeface="Calibri"/>
                          <a:cs typeface="Calibri"/>
                        </a:rPr>
                        <a:t>-</a:t>
                      </a:r>
                    </a:p>
                  </a:txBody>
                  <a:tcPr/>
                </a:tc>
                <a:extLst>
                  <a:ext uri="{0D108BD9-81ED-4DB2-BD59-A6C34878D82A}">
                    <a16:rowId xmlns:a16="http://schemas.microsoft.com/office/drawing/2014/main" val="10001"/>
                  </a:ext>
                </a:extLst>
              </a:tr>
              <a:tr h="300033">
                <a:tc>
                  <a:txBody>
                    <a:bodyPr/>
                    <a:lstStyle/>
                    <a:p>
                      <a:r>
                        <a:rPr lang="en-GB" dirty="0">
                          <a:latin typeface="Calibri"/>
                          <a:cs typeface="Calibri"/>
                        </a:rPr>
                        <a:t>U2</a:t>
                      </a:r>
                    </a:p>
                  </a:txBody>
                  <a:tcPr/>
                </a:tc>
                <a:tc>
                  <a:txBody>
                    <a:bodyPr/>
                    <a:lstStyle/>
                    <a:p>
                      <a:r>
                        <a:rPr lang="en-GB" dirty="0">
                          <a:latin typeface="Calibri"/>
                          <a:cs typeface="Calibri"/>
                        </a:rPr>
                        <a:t>-</a:t>
                      </a:r>
                    </a:p>
                  </a:txBody>
                  <a:tcPr/>
                </a:tc>
                <a:tc>
                  <a:txBody>
                    <a:bodyPr/>
                    <a:lstStyle/>
                    <a:p>
                      <a:r>
                        <a:rPr lang="en-GB" dirty="0">
                          <a:latin typeface="Calibri"/>
                          <a:cs typeface="Calibri"/>
                        </a:rPr>
                        <a:t>3</a:t>
                      </a:r>
                    </a:p>
                  </a:txBody>
                  <a:tcPr/>
                </a:tc>
                <a:tc>
                  <a:txBody>
                    <a:bodyPr/>
                    <a:lstStyle/>
                    <a:p>
                      <a:r>
                        <a:rPr lang="en-GB" dirty="0">
                          <a:latin typeface="Calibri"/>
                          <a:cs typeface="Calibri"/>
                        </a:rPr>
                        <a:t>4</a:t>
                      </a:r>
                    </a:p>
                  </a:txBody>
                  <a:tcPr/>
                </a:tc>
                <a:tc>
                  <a:txBody>
                    <a:bodyPr/>
                    <a:lstStyle/>
                    <a:p>
                      <a:r>
                        <a:rPr lang="en-GB" dirty="0">
                          <a:latin typeface="Calibri"/>
                          <a:cs typeface="Calibri"/>
                        </a:rPr>
                        <a:t>3</a:t>
                      </a:r>
                    </a:p>
                  </a:txBody>
                  <a:tcPr/>
                </a:tc>
                <a:extLst>
                  <a:ext uri="{0D108BD9-81ED-4DB2-BD59-A6C34878D82A}">
                    <a16:rowId xmlns:a16="http://schemas.microsoft.com/office/drawing/2014/main" val="10002"/>
                  </a:ext>
                </a:extLst>
              </a:tr>
              <a:tr h="300033">
                <a:tc>
                  <a:txBody>
                    <a:bodyPr/>
                    <a:lstStyle/>
                    <a:p>
                      <a:r>
                        <a:rPr lang="en-GB" dirty="0">
                          <a:latin typeface="Calibri"/>
                          <a:cs typeface="Calibri"/>
                        </a:rPr>
                        <a:t>U3</a:t>
                      </a:r>
                    </a:p>
                  </a:txBody>
                  <a:tcPr/>
                </a:tc>
                <a:tc>
                  <a:txBody>
                    <a:bodyPr/>
                    <a:lstStyle/>
                    <a:p>
                      <a:r>
                        <a:rPr lang="en-GB" dirty="0">
                          <a:latin typeface="Calibri"/>
                          <a:cs typeface="Calibri"/>
                        </a:rPr>
                        <a:t>3</a:t>
                      </a:r>
                    </a:p>
                  </a:txBody>
                  <a:tcPr/>
                </a:tc>
                <a:tc>
                  <a:txBody>
                    <a:bodyPr/>
                    <a:lstStyle/>
                    <a:p>
                      <a:r>
                        <a:rPr lang="en-GB" dirty="0">
                          <a:latin typeface="Calibri"/>
                          <a:cs typeface="Calibri"/>
                        </a:rPr>
                        <a:t>-</a:t>
                      </a:r>
                    </a:p>
                  </a:txBody>
                  <a:tcPr/>
                </a:tc>
                <a:tc>
                  <a:txBody>
                    <a:bodyPr/>
                    <a:lstStyle/>
                    <a:p>
                      <a:r>
                        <a:rPr lang="en-GB" dirty="0">
                          <a:latin typeface="Calibri"/>
                          <a:cs typeface="Calibri"/>
                        </a:rPr>
                        <a:t>1</a:t>
                      </a:r>
                    </a:p>
                  </a:txBody>
                  <a:tcPr/>
                </a:tc>
                <a:tc>
                  <a:txBody>
                    <a:bodyPr/>
                    <a:lstStyle/>
                    <a:p>
                      <a:r>
                        <a:rPr lang="en-GB" dirty="0">
                          <a:latin typeface="Calibri"/>
                          <a:cs typeface="Calibri"/>
                        </a:rPr>
                        <a:t>-</a:t>
                      </a:r>
                    </a:p>
                  </a:txBody>
                  <a:tcPr/>
                </a:tc>
                <a:extLst>
                  <a:ext uri="{0D108BD9-81ED-4DB2-BD59-A6C34878D82A}">
                    <a16:rowId xmlns:a16="http://schemas.microsoft.com/office/drawing/2014/main" val="10003"/>
                  </a:ext>
                </a:extLst>
              </a:tr>
              <a:tr h="300033">
                <a:tc>
                  <a:txBody>
                    <a:bodyPr/>
                    <a:lstStyle/>
                    <a:p>
                      <a:r>
                        <a:rPr lang="en-GB" dirty="0">
                          <a:latin typeface="Calibri"/>
                          <a:cs typeface="Calibri"/>
                        </a:rPr>
                        <a:t>U4</a:t>
                      </a:r>
                    </a:p>
                  </a:txBody>
                  <a:tcPr/>
                </a:tc>
                <a:tc>
                  <a:txBody>
                    <a:bodyPr/>
                    <a:lstStyle/>
                    <a:p>
                      <a:r>
                        <a:rPr lang="en-GB" dirty="0">
                          <a:latin typeface="Calibri"/>
                          <a:cs typeface="Calibri"/>
                        </a:rPr>
                        <a:t>-</a:t>
                      </a:r>
                    </a:p>
                  </a:txBody>
                  <a:tcPr/>
                </a:tc>
                <a:tc>
                  <a:txBody>
                    <a:bodyPr/>
                    <a:lstStyle/>
                    <a:p>
                      <a:r>
                        <a:rPr lang="en-GB" dirty="0">
                          <a:latin typeface="Calibri"/>
                          <a:cs typeface="Calibri"/>
                        </a:rPr>
                        <a:t>5</a:t>
                      </a:r>
                    </a:p>
                  </a:txBody>
                  <a:tcPr/>
                </a:tc>
                <a:tc>
                  <a:txBody>
                    <a:bodyPr/>
                    <a:lstStyle/>
                    <a:p>
                      <a:r>
                        <a:rPr lang="en-GB" dirty="0">
                          <a:latin typeface="Calibri"/>
                          <a:cs typeface="Calibri"/>
                        </a:rPr>
                        <a:t>5</a:t>
                      </a:r>
                    </a:p>
                  </a:txBody>
                  <a:tcPr/>
                </a:tc>
                <a:tc>
                  <a:txBody>
                    <a:bodyPr/>
                    <a:lstStyle/>
                    <a:p>
                      <a:r>
                        <a:rPr lang="en-GB" dirty="0">
                          <a:latin typeface="Calibri"/>
                          <a:cs typeface="Calibri"/>
                        </a:rPr>
                        <a:t>2</a:t>
                      </a:r>
                    </a:p>
                  </a:txBody>
                  <a:tcPr/>
                </a:tc>
                <a:extLst>
                  <a:ext uri="{0D108BD9-81ED-4DB2-BD59-A6C34878D82A}">
                    <a16:rowId xmlns:a16="http://schemas.microsoft.com/office/drawing/2014/main" val="10004"/>
                  </a:ext>
                </a:extLst>
              </a:tr>
            </a:tbl>
          </a:graphicData>
        </a:graphic>
      </p:graphicFrame>
      <p:grpSp>
        <p:nvGrpSpPr>
          <p:cNvPr id="35" name="Group 34"/>
          <p:cNvGrpSpPr/>
          <p:nvPr/>
        </p:nvGrpSpPr>
        <p:grpSpPr>
          <a:xfrm>
            <a:off x="4674878" y="1711841"/>
            <a:ext cx="4145594" cy="3805391"/>
            <a:chOff x="4674878" y="1257727"/>
            <a:chExt cx="4145594" cy="3805391"/>
          </a:xfrm>
        </p:grpSpPr>
        <p:grpSp>
          <p:nvGrpSpPr>
            <p:cNvPr id="14" name="Group 13"/>
            <p:cNvGrpSpPr/>
            <p:nvPr/>
          </p:nvGrpSpPr>
          <p:grpSpPr>
            <a:xfrm>
              <a:off x="4975645" y="1329735"/>
              <a:ext cx="3312368" cy="3600400"/>
              <a:chOff x="5148064" y="2204864"/>
              <a:chExt cx="3312368" cy="3600400"/>
            </a:xfrm>
          </p:grpSpPr>
          <p:cxnSp>
            <p:nvCxnSpPr>
              <p:cNvPr id="11" name="Straight Arrow Connector 10"/>
              <p:cNvCxnSpPr/>
              <p:nvPr/>
            </p:nvCxnSpPr>
            <p:spPr bwMode="auto">
              <a:xfrm flipV="1">
                <a:off x="6732240" y="2204864"/>
                <a:ext cx="0" cy="3600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a:off x="5148064" y="4149080"/>
                <a:ext cx="33123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5" name="Rectangle 14"/>
            <p:cNvSpPr/>
            <p:nvPr/>
          </p:nvSpPr>
          <p:spPr bwMode="auto">
            <a:xfrm>
              <a:off x="756793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7" name="Rectangle 16"/>
            <p:cNvSpPr/>
            <p:nvPr/>
          </p:nvSpPr>
          <p:spPr bwMode="auto">
            <a:xfrm>
              <a:off x="6847853" y="1833791"/>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8" name="Rectangle 17"/>
            <p:cNvSpPr/>
            <p:nvPr/>
          </p:nvSpPr>
          <p:spPr bwMode="auto">
            <a:xfrm>
              <a:off x="6199781" y="3778007"/>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19" name="Rectangle 18"/>
            <p:cNvSpPr/>
            <p:nvPr/>
          </p:nvSpPr>
          <p:spPr bwMode="auto">
            <a:xfrm>
              <a:off x="5407693" y="276989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0" name="Oval 19"/>
            <p:cNvSpPr/>
            <p:nvPr/>
          </p:nvSpPr>
          <p:spPr bwMode="auto">
            <a:xfrm>
              <a:off x="5911749" y="2265839"/>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1" name="Oval 20"/>
            <p:cNvSpPr/>
            <p:nvPr/>
          </p:nvSpPr>
          <p:spPr bwMode="auto">
            <a:xfrm>
              <a:off x="6991869" y="4354071"/>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2" name="Oval 21"/>
            <p:cNvSpPr/>
            <p:nvPr/>
          </p:nvSpPr>
          <p:spPr bwMode="auto">
            <a:xfrm>
              <a:off x="6847853" y="28419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3" name="Oval 22"/>
            <p:cNvSpPr/>
            <p:nvPr/>
          </p:nvSpPr>
          <p:spPr bwMode="auto">
            <a:xfrm>
              <a:off x="7711949" y="356198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4" name="TextBox 23"/>
            <p:cNvSpPr txBox="1"/>
            <p:nvPr/>
          </p:nvSpPr>
          <p:spPr>
            <a:xfrm>
              <a:off x="8019764" y="3345959"/>
              <a:ext cx="766684" cy="276999"/>
            </a:xfrm>
            <a:prstGeom prst="rect">
              <a:avLst/>
            </a:prstGeom>
            <a:noFill/>
          </p:spPr>
          <p:txBody>
            <a:bodyPr wrap="none" rtlCol="0">
              <a:spAutoFit/>
            </a:bodyPr>
            <a:lstStyle/>
            <a:p>
              <a:r>
                <a:rPr lang="en-GB" dirty="0">
                  <a:latin typeface="Calibri" charset="0"/>
                  <a:ea typeface="Calibri" charset="0"/>
                  <a:cs typeface="Calibri" charset="0"/>
                </a:rPr>
                <a:t>Romance</a:t>
              </a:r>
            </a:p>
          </p:txBody>
        </p:sp>
        <p:sp>
          <p:nvSpPr>
            <p:cNvPr id="25" name="TextBox 24"/>
            <p:cNvSpPr txBox="1"/>
            <p:nvPr/>
          </p:nvSpPr>
          <p:spPr>
            <a:xfrm>
              <a:off x="4674878" y="3345959"/>
              <a:ext cx="723275" cy="276999"/>
            </a:xfrm>
            <a:prstGeom prst="rect">
              <a:avLst/>
            </a:prstGeom>
            <a:noFill/>
          </p:spPr>
          <p:txBody>
            <a:bodyPr wrap="none" rtlCol="0">
              <a:spAutoFit/>
            </a:bodyPr>
            <a:lstStyle/>
            <a:p>
              <a:r>
                <a:rPr lang="en-GB" dirty="0">
                  <a:latin typeface="Calibri" charset="0"/>
                  <a:ea typeface="Calibri" charset="0"/>
                  <a:cs typeface="Calibri" charset="0"/>
                </a:rPr>
                <a:t>Violence</a:t>
              </a:r>
            </a:p>
          </p:txBody>
        </p:sp>
        <p:sp>
          <p:nvSpPr>
            <p:cNvPr id="26" name="TextBox 25"/>
            <p:cNvSpPr txBox="1"/>
            <p:nvPr/>
          </p:nvSpPr>
          <p:spPr>
            <a:xfrm>
              <a:off x="6655046" y="4786119"/>
              <a:ext cx="599971" cy="276999"/>
            </a:xfrm>
            <a:prstGeom prst="rect">
              <a:avLst/>
            </a:prstGeom>
            <a:noFill/>
          </p:spPr>
          <p:txBody>
            <a:bodyPr wrap="none" rtlCol="0">
              <a:spAutoFit/>
            </a:bodyPr>
            <a:lstStyle/>
            <a:p>
              <a:r>
                <a:rPr lang="en-GB" dirty="0">
                  <a:latin typeface="Calibri" charset="0"/>
                  <a:ea typeface="Calibri" charset="0"/>
                  <a:cs typeface="Calibri" charset="0"/>
                </a:rPr>
                <a:t>Drama</a:t>
              </a:r>
            </a:p>
          </p:txBody>
        </p:sp>
        <p:sp>
          <p:nvSpPr>
            <p:cNvPr id="27" name="TextBox 26"/>
            <p:cNvSpPr txBox="1"/>
            <p:nvPr/>
          </p:nvSpPr>
          <p:spPr>
            <a:xfrm>
              <a:off x="6624251" y="1257727"/>
              <a:ext cx="697627" cy="276999"/>
            </a:xfrm>
            <a:prstGeom prst="rect">
              <a:avLst/>
            </a:prstGeom>
            <a:noFill/>
          </p:spPr>
          <p:txBody>
            <a:bodyPr wrap="none" rtlCol="0">
              <a:spAutoFit/>
            </a:bodyPr>
            <a:lstStyle/>
            <a:p>
              <a:r>
                <a:rPr lang="en-GB" dirty="0">
                  <a:latin typeface="Calibri" charset="0"/>
                  <a:ea typeface="Calibri" charset="0"/>
                  <a:cs typeface="Calibri" charset="0"/>
                </a:rPr>
                <a:t>Comedy</a:t>
              </a:r>
            </a:p>
          </p:txBody>
        </p:sp>
        <p:grpSp>
          <p:nvGrpSpPr>
            <p:cNvPr id="34" name="Group 33"/>
            <p:cNvGrpSpPr/>
            <p:nvPr/>
          </p:nvGrpSpPr>
          <p:grpSpPr>
            <a:xfrm>
              <a:off x="7884368" y="1412776"/>
              <a:ext cx="936104" cy="648072"/>
              <a:chOff x="8028384" y="908720"/>
              <a:chExt cx="936104" cy="648072"/>
            </a:xfrm>
          </p:grpSpPr>
          <p:sp>
            <p:nvSpPr>
              <p:cNvPr id="28" name="Oval 27"/>
              <p:cNvSpPr/>
              <p:nvPr/>
            </p:nvSpPr>
            <p:spPr bwMode="auto">
              <a:xfrm>
                <a:off x="8216005" y="1041703"/>
                <a:ext cx="144016" cy="14401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29" name="Rectangle 28"/>
              <p:cNvSpPr/>
              <p:nvPr/>
            </p:nvSpPr>
            <p:spPr bwMode="auto">
              <a:xfrm>
                <a:off x="8216005" y="1329735"/>
                <a:ext cx="144016" cy="1440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sp>
            <p:nvSpPr>
              <p:cNvPr id="30" name="TextBox 29"/>
              <p:cNvSpPr txBox="1"/>
              <p:nvPr/>
            </p:nvSpPr>
            <p:spPr>
              <a:xfrm>
                <a:off x="8391844" y="980728"/>
                <a:ext cx="474810" cy="276999"/>
              </a:xfrm>
              <a:prstGeom prst="rect">
                <a:avLst/>
              </a:prstGeom>
              <a:noFill/>
            </p:spPr>
            <p:txBody>
              <a:bodyPr wrap="none" rtlCol="0">
                <a:spAutoFit/>
              </a:bodyPr>
              <a:lstStyle/>
              <a:p>
                <a:r>
                  <a:rPr lang="en-GB" dirty="0">
                    <a:latin typeface="Calibri" charset="0"/>
                    <a:ea typeface="Calibri" charset="0"/>
                    <a:cs typeface="Calibri" charset="0"/>
                  </a:rPr>
                  <a:t>User</a:t>
                </a:r>
              </a:p>
            </p:txBody>
          </p:sp>
          <p:sp>
            <p:nvSpPr>
              <p:cNvPr id="31" name="TextBox 30"/>
              <p:cNvSpPr txBox="1"/>
              <p:nvPr/>
            </p:nvSpPr>
            <p:spPr>
              <a:xfrm>
                <a:off x="8386282" y="1257727"/>
                <a:ext cx="483952" cy="276999"/>
              </a:xfrm>
              <a:prstGeom prst="rect">
                <a:avLst/>
              </a:prstGeom>
              <a:noFill/>
            </p:spPr>
            <p:txBody>
              <a:bodyPr wrap="none" rtlCol="0">
                <a:spAutoFit/>
              </a:bodyPr>
              <a:lstStyle/>
              <a:p>
                <a:r>
                  <a:rPr lang="en-GB" dirty="0">
                    <a:latin typeface="Calibri" charset="0"/>
                    <a:ea typeface="Calibri" charset="0"/>
                    <a:cs typeface="Calibri" charset="0"/>
                  </a:rPr>
                  <a:t>Item</a:t>
                </a:r>
              </a:p>
            </p:txBody>
          </p:sp>
          <p:sp>
            <p:nvSpPr>
              <p:cNvPr id="33" name="Rectangle 32"/>
              <p:cNvSpPr/>
              <p:nvPr/>
            </p:nvSpPr>
            <p:spPr bwMode="auto">
              <a:xfrm>
                <a:off x="8028384" y="908720"/>
                <a:ext cx="936104" cy="648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a:ln>
                    <a:noFill/>
                  </a:ln>
                  <a:solidFill>
                    <a:schemeClr val="tx2"/>
                  </a:solidFill>
                  <a:effectLst/>
                  <a:latin typeface="Calibri" charset="0"/>
                  <a:ea typeface="Calibri" charset="0"/>
                  <a:cs typeface="Calibri" charset="0"/>
                </a:endParaRPr>
              </a:p>
            </p:txBody>
          </p:sp>
        </p:grpSp>
      </p:grpSp>
      <p:sp>
        <p:nvSpPr>
          <p:cNvPr id="3" name="Curved Up Arrow 2">
            <a:extLst>
              <a:ext uri="{FF2B5EF4-FFF2-40B4-BE49-F238E27FC236}">
                <a16:creationId xmlns:a16="http://schemas.microsoft.com/office/drawing/2014/main" id="{F90C6D1C-100F-E746-9181-C04718AE879D}"/>
              </a:ext>
            </a:extLst>
          </p:cNvPr>
          <p:cNvSpPr/>
          <p:nvPr/>
        </p:nvSpPr>
        <p:spPr bwMode="auto">
          <a:xfrm>
            <a:off x="2831211" y="5664578"/>
            <a:ext cx="4081240" cy="864096"/>
          </a:xfrm>
          <a:prstGeom prst="curvedUp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15AF2E39-79A1-2B40-A37F-7D9038ED0C36}"/>
              </a:ext>
            </a:extLst>
          </p:cNvPr>
          <p:cNvSpPr txBox="1"/>
          <p:nvPr/>
        </p:nvSpPr>
        <p:spPr>
          <a:xfrm>
            <a:off x="3481494" y="5634608"/>
            <a:ext cx="2453364" cy="400110"/>
          </a:xfrm>
          <a:prstGeom prst="rect">
            <a:avLst/>
          </a:prstGeom>
          <a:noFill/>
        </p:spPr>
        <p:txBody>
          <a:bodyPr wrap="none" rtlCol="0">
            <a:spAutoFit/>
          </a:bodyPr>
          <a:lstStyle/>
          <a:p>
            <a:r>
              <a:rPr lang="en-US" sz="2000"/>
              <a:t>Map into latent space</a:t>
            </a:r>
          </a:p>
        </p:txBody>
      </p:sp>
    </p:spTree>
    <p:extLst>
      <p:ext uri="{BB962C8B-B14F-4D97-AF65-F5344CB8AC3E}">
        <p14:creationId xmlns:p14="http://schemas.microsoft.com/office/powerpoint/2010/main" val="933598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B02-DC0E-2640-85ED-8384E33F0DDF}"/>
              </a:ext>
            </a:extLst>
          </p:cNvPr>
          <p:cNvSpPr>
            <a:spLocks noGrp="1"/>
          </p:cNvSpPr>
          <p:nvPr>
            <p:ph type="title"/>
          </p:nvPr>
        </p:nvSpPr>
        <p:spPr/>
        <p:txBody>
          <a:bodyPr/>
          <a:lstStyle/>
          <a:p>
            <a:r>
              <a:rPr lang="en-US"/>
              <a:t>Derive Latent Factors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CE064-6263-894B-B3FA-F35512A8C4AA}"/>
                  </a:ext>
                </a:extLst>
              </p:cNvPr>
              <p:cNvSpPr>
                <a:spLocks noGrp="1"/>
              </p:cNvSpPr>
              <p:nvPr>
                <p:ph idx="1"/>
              </p:nvPr>
            </p:nvSpPr>
            <p:spPr>
              <a:xfrm>
                <a:off x="179388" y="1341438"/>
                <a:ext cx="8425060" cy="5029200"/>
              </a:xfrm>
            </p:spPr>
            <p:txBody>
              <a:bodyPr/>
              <a:lstStyle/>
              <a:p>
                <a:r>
                  <a:rPr lang="en-US" sz="2800"/>
                  <a:t>Rating Matrix </a:t>
                </a:r>
                <a14:m>
                  <m:oMath xmlns:m="http://schemas.openxmlformats.org/officeDocument/2006/math">
                    <m:r>
                      <a:rPr lang="fr-CH" sz="2800" i="1">
                        <a:latin typeface="Cambria Math" panose="02040503050406030204" pitchFamily="18" charset="0"/>
                      </a:rPr>
                      <m:t>𝑅</m:t>
                    </m:r>
                  </m:oMath>
                </a14:m>
                <a:r>
                  <a:rPr lang="en-US" sz="2800"/>
                  <a:t> with dimension </a:t>
                </a:r>
                <a14:m>
                  <m:oMath xmlns:m="http://schemas.openxmlformats.org/officeDocument/2006/math">
                    <m:d>
                      <m:dPr>
                        <m:begChr m:val="|"/>
                        <m:endChr m:val="|"/>
                        <m:ctrlPr>
                          <a:rPr lang="en-US" sz="2800" i="1">
                            <a:latin typeface="Cambria Math" panose="02040503050406030204" pitchFamily="18" charset="0"/>
                          </a:rPr>
                        </m:ctrlPr>
                      </m:dPr>
                      <m:e>
                        <m:r>
                          <a:rPr lang="fr-CH" sz="2800" b="0" i="1">
                            <a:latin typeface="Cambria Math" panose="02040503050406030204" pitchFamily="18" charset="0"/>
                          </a:rPr>
                          <m:t>𝑈</m:t>
                        </m:r>
                      </m:e>
                    </m:d>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𝐷</m:t>
                        </m:r>
                      </m:e>
                    </m:d>
                  </m:oMath>
                </a14:m>
                <a:endParaRPr lang="fr-CH" sz="2800">
                  <a:ea typeface="Cambria Math" panose="02040503050406030204" pitchFamily="18" charset="0"/>
                </a:endParaRPr>
              </a:p>
              <a:p>
                <a:pPr marL="457200" indent="-457200">
                  <a:buFont typeface="Arial" panose="020B0604020202020204" pitchFamily="34" charset="0"/>
                  <a:buChar char="•"/>
                </a:pPr>
                <a:r>
                  <a:rPr lang="en-US" sz="2400"/>
                  <a:t>Users </a:t>
                </a:r>
                <a14:m>
                  <m:oMath xmlns:m="http://schemas.openxmlformats.org/officeDocument/2006/math">
                    <m:r>
                      <a:rPr lang="fr-CH" sz="2400" i="1">
                        <a:latin typeface="Cambria Math" panose="02040503050406030204" pitchFamily="18" charset="0"/>
                      </a:rPr>
                      <m:t>𝑈</m:t>
                    </m:r>
                  </m:oMath>
                </a14:m>
                <a:r>
                  <a:rPr lang="en-US" sz="2400"/>
                  <a:t> and Items </a:t>
                </a:r>
                <a14:m>
                  <m:oMath xmlns:m="http://schemas.openxmlformats.org/officeDocument/2006/math">
                    <m:r>
                      <a:rPr lang="fr-CH" sz="2400" i="1">
                        <a:latin typeface="Cambria Math" panose="02040503050406030204" pitchFamily="18" charset="0"/>
                        <a:ea typeface="Cambria Math" panose="02040503050406030204" pitchFamily="18" charset="0"/>
                      </a:rPr>
                      <m:t>𝐷</m:t>
                    </m:r>
                  </m:oMath>
                </a14:m>
                <a:endParaRPr lang="en-US" sz="2400"/>
              </a:p>
              <a:p>
                <a:endParaRPr lang="en-US" sz="2800"/>
              </a:p>
              <a:p>
                <a:r>
                  <a:rPr lang="en-US" sz="2800"/>
                  <a:t>Goal: Decompose </a:t>
                </a:r>
                <a14:m>
                  <m:oMath xmlns:m="http://schemas.openxmlformats.org/officeDocument/2006/math">
                    <m:r>
                      <a:rPr lang="fr-CH" sz="2800" i="1">
                        <a:latin typeface="Cambria Math" panose="02040503050406030204" pitchFamily="18" charset="0"/>
                      </a:rPr>
                      <m:t>𝑅</m:t>
                    </m:r>
                  </m:oMath>
                </a14:m>
                <a:r>
                  <a:rPr lang="en-US" sz="2800"/>
                  <a:t> (approximatively)</a:t>
                </a:r>
              </a:p>
              <a:p>
                <a:pPr/>
                <a14:m>
                  <m:oMathPara xmlns:m="http://schemas.openxmlformats.org/officeDocument/2006/math">
                    <m:oMathParaPr>
                      <m:jc m:val="centerGroup"/>
                    </m:oMathParaPr>
                    <m:oMath xmlns:m="http://schemas.openxmlformats.org/officeDocument/2006/math">
                      <m:r>
                        <a:rPr lang="fr-CH" sz="2800" b="0" i="1">
                          <a:latin typeface="Cambria Math" panose="02040503050406030204" pitchFamily="18" charset="0"/>
                        </a:rPr>
                        <m:t>𝑅</m:t>
                      </m:r>
                      <m:r>
                        <a:rPr lang="fr-CH" sz="2800" b="0" i="1">
                          <a:latin typeface="Cambria Math" panose="02040503050406030204" pitchFamily="18" charset="0"/>
                          <a:ea typeface="Cambria Math" panose="02040503050406030204" pitchFamily="18" charset="0"/>
                        </a:rPr>
                        <m:t>≈</m:t>
                      </m:r>
                      <m:r>
                        <a:rPr lang="fr-CH" sz="2800" b="0" i="1">
                          <a:latin typeface="Cambria Math" panose="02040503050406030204" pitchFamily="18" charset="0"/>
                          <a:ea typeface="Cambria Math" panose="02040503050406030204" pitchFamily="18" charset="0"/>
                        </a:rPr>
                        <m:t>𝑃</m:t>
                      </m:r>
                      <m:r>
                        <a:rPr lang="fr-CH" sz="2800" b="0" i="1">
                          <a:latin typeface="Cambria Math" panose="02040503050406030204" pitchFamily="18" charset="0"/>
                          <a:ea typeface="Cambria Math" panose="02040503050406030204" pitchFamily="18" charset="0"/>
                        </a:rPr>
                        <m:t>×</m:t>
                      </m:r>
                      <m:sSup>
                        <m:sSupPr>
                          <m:ctrlPr>
                            <a:rPr lang="fr-CH" sz="2800" b="0" i="1">
                              <a:latin typeface="Cambria Math" panose="02040503050406030204" pitchFamily="18" charset="0"/>
                              <a:ea typeface="Cambria Math" panose="02040503050406030204" pitchFamily="18" charset="0"/>
                            </a:rPr>
                          </m:ctrlPr>
                        </m:sSupPr>
                        <m:e>
                          <m:r>
                            <a:rPr lang="fr-CH" sz="2800" b="0" i="1">
                              <a:latin typeface="Cambria Math" panose="02040503050406030204" pitchFamily="18" charset="0"/>
                              <a:ea typeface="Cambria Math" panose="02040503050406030204" pitchFamily="18" charset="0"/>
                            </a:rPr>
                            <m:t>𝑄</m:t>
                          </m:r>
                        </m:e>
                        <m:sup>
                          <m:r>
                            <a:rPr lang="fr-CH" sz="2800" b="0" i="1">
                              <a:latin typeface="Cambria Math" panose="02040503050406030204" pitchFamily="18" charset="0"/>
                              <a:ea typeface="Cambria Math" panose="02040503050406030204" pitchFamily="18" charset="0"/>
                            </a:rPr>
                            <m:t>𝑡</m:t>
                          </m:r>
                        </m:sup>
                      </m:sSup>
                      <m:r>
                        <a:rPr lang="fr-CH" sz="2800" b="0" i="0">
                          <a:latin typeface="Cambria Math" panose="02040503050406030204" pitchFamily="18" charset="0"/>
                          <a:ea typeface="Cambria Math" panose="02040503050406030204" pitchFamily="18" charset="0"/>
                        </a:rPr>
                        <m:t>=</m:t>
                      </m:r>
                      <m:acc>
                        <m:accPr>
                          <m:chr m:val="̂"/>
                          <m:ctrlPr>
                            <a:rPr lang="fr-CH" sz="2800" b="0" i="1">
                              <a:latin typeface="Cambria Math" panose="02040503050406030204" pitchFamily="18" charset="0"/>
                              <a:ea typeface="Cambria Math" panose="02040503050406030204" pitchFamily="18" charset="0"/>
                            </a:rPr>
                          </m:ctrlPr>
                        </m:accPr>
                        <m:e>
                          <m:r>
                            <a:rPr lang="fr-CH" sz="2800" b="0" i="1">
                              <a:latin typeface="Cambria Math" panose="02040503050406030204" pitchFamily="18" charset="0"/>
                              <a:ea typeface="Cambria Math" panose="02040503050406030204" pitchFamily="18" charset="0"/>
                            </a:rPr>
                            <m:t>𝑅</m:t>
                          </m:r>
                        </m:e>
                      </m:acc>
                    </m:oMath>
                  </m:oMathPara>
                </a14:m>
                <a:endParaRPr lang="en-US" sz="2800"/>
              </a:p>
              <a:p>
                <a14:m>
                  <m:oMath xmlns:m="http://schemas.openxmlformats.org/officeDocument/2006/math">
                    <m:r>
                      <a:rPr lang="fr-CH" sz="2800" b="0" i="1">
                        <a:latin typeface="Cambria Math" panose="02040503050406030204" pitchFamily="18" charset="0"/>
                      </a:rPr>
                      <m:t>𝐾</m:t>
                    </m:r>
                  </m:oMath>
                </a14:m>
                <a:r>
                  <a:rPr lang="en-US" sz="2800"/>
                  <a:t> latent factors </a:t>
                </a:r>
              </a:p>
              <a:p>
                <a:pPr marL="457200" indent="-457200">
                  <a:buFont typeface="Arial" panose="020B0604020202020204" pitchFamily="34" charset="0"/>
                  <a:buChar char="•"/>
                </a:pPr>
                <a14:m>
                  <m:oMath xmlns:m="http://schemas.openxmlformats.org/officeDocument/2006/math">
                    <m:r>
                      <a:rPr lang="fr-CH" sz="2400" i="1">
                        <a:latin typeface="Cambria Math" panose="02040503050406030204" pitchFamily="18" charset="0"/>
                        <a:ea typeface="Cambria Math" panose="02040503050406030204" pitchFamily="18" charset="0"/>
                      </a:rPr>
                      <m:t>𝑃</m:t>
                    </m:r>
                  </m:oMath>
                </a14:m>
                <a:r>
                  <a:rPr lang="en-US" sz="2400"/>
                  <a:t> is a </a:t>
                </a:r>
                <a14:m>
                  <m:oMath xmlns:m="http://schemas.openxmlformats.org/officeDocument/2006/math">
                    <m:d>
                      <m:dPr>
                        <m:begChr m:val="|"/>
                        <m:endChr m:val="|"/>
                        <m:ctrlPr>
                          <a:rPr lang="en-US" sz="2400" i="1">
                            <a:latin typeface="Cambria Math" panose="02040503050406030204" pitchFamily="18" charset="0"/>
                          </a:rPr>
                        </m:ctrlPr>
                      </m:dPr>
                      <m:e>
                        <m:r>
                          <a:rPr lang="fr-CH" sz="2400" i="1">
                            <a:latin typeface="Cambria Math" panose="02040503050406030204" pitchFamily="18" charset="0"/>
                          </a:rPr>
                          <m:t>𝑈</m:t>
                        </m:r>
                      </m:e>
                    </m:d>
                    <m:r>
                      <a:rPr lang="en-US" sz="2400" i="1">
                        <a:latin typeface="Cambria Math" panose="02040503050406030204" pitchFamily="18" charset="0"/>
                        <a:ea typeface="Cambria Math" panose="02040503050406030204" pitchFamily="18" charset="0"/>
                      </a:rPr>
                      <m:t>×</m:t>
                    </m:r>
                    <m:r>
                      <a:rPr lang="fr-CH" sz="2400" b="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a:t>matrix: user features</a:t>
                </a:r>
              </a:p>
              <a:p>
                <a:pPr marL="457200" indent="-457200">
                  <a:buFont typeface="Arial" panose="020B0604020202020204" pitchFamily="34" charset="0"/>
                  <a:buChar char="•"/>
                </a:pPr>
                <a14:m>
                  <m:oMath xmlns:m="http://schemas.openxmlformats.org/officeDocument/2006/math">
                    <m:r>
                      <a:rPr lang="fr-CH" sz="2400" b="0" i="1">
                        <a:latin typeface="Cambria Math" panose="02040503050406030204" pitchFamily="18" charset="0"/>
                      </a:rPr>
                      <m:t>𝑄</m:t>
                    </m:r>
                  </m:oMath>
                </a14:m>
                <a:r>
                  <a:rPr lang="en-US" sz="2400"/>
                  <a:t> is a </a:t>
                </a:r>
                <a14:m>
                  <m:oMath xmlns:m="http://schemas.openxmlformats.org/officeDocument/2006/math">
                    <m:d>
                      <m:dPr>
                        <m:begChr m:val="|"/>
                        <m:endChr m:val="|"/>
                        <m:ctrlPr>
                          <a:rPr lang="en-US" sz="2400" i="1">
                            <a:latin typeface="Cambria Math" panose="02040503050406030204" pitchFamily="18" charset="0"/>
                          </a:rPr>
                        </m:ctrlPr>
                      </m:dPr>
                      <m:e>
                        <m:r>
                          <a:rPr lang="fr-CH" sz="2400" b="0" i="1">
                            <a:latin typeface="Cambria Math" panose="02040503050406030204" pitchFamily="18" charset="0"/>
                          </a:rPr>
                          <m:t>𝐷</m:t>
                        </m:r>
                      </m:e>
                    </m:d>
                    <m:r>
                      <a:rPr lang="en-US"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𝐾</m:t>
                    </m:r>
                    <m:r>
                      <a:rPr lang="fr-CH" sz="2400" i="1">
                        <a:latin typeface="Cambria Math" panose="02040503050406030204" pitchFamily="18" charset="0"/>
                        <a:ea typeface="Cambria Math" panose="02040503050406030204" pitchFamily="18" charset="0"/>
                      </a:rPr>
                      <m:t> </m:t>
                    </m:r>
                  </m:oMath>
                </a14:m>
                <a:r>
                  <a:rPr lang="en-US" sz="2400"/>
                  <a:t>matrix: item features</a:t>
                </a:r>
              </a:p>
              <a:p>
                <a:endParaRPr lang="en-US" sz="2800"/>
              </a:p>
              <a:p>
                <a:r>
                  <a:rPr lang="en-US" sz="2800"/>
                  <a:t>Problem: </a:t>
                </a:r>
                <a14:m>
                  <m:oMath xmlns:m="http://schemas.openxmlformats.org/officeDocument/2006/math">
                    <m:r>
                      <a:rPr lang="fr-CH" sz="2800" i="1">
                        <a:latin typeface="Cambria Math" panose="02040503050406030204" pitchFamily="18" charset="0"/>
                      </a:rPr>
                      <m:t>𝑅</m:t>
                    </m:r>
                  </m:oMath>
                </a14:m>
                <a:r>
                  <a:rPr lang="en-US" sz="2800"/>
                  <a:t> has many undefined values (missing ratings)!</a:t>
                </a:r>
              </a:p>
            </p:txBody>
          </p:sp>
        </mc:Choice>
        <mc:Fallback xmlns="">
          <p:sp>
            <p:nvSpPr>
              <p:cNvPr id="3" name="Content Placeholder 2">
                <a:extLst>
                  <a:ext uri="{FF2B5EF4-FFF2-40B4-BE49-F238E27FC236}">
                    <a16:creationId xmlns:a16="http://schemas.microsoft.com/office/drawing/2014/main" id="{BB3CE064-6263-894B-B3FA-F35512A8C4AA}"/>
                  </a:ext>
                </a:extLst>
              </p:cNvPr>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1353" t="-1259" r="-10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6EDE9C4-0CB6-5141-BA8B-AEF4FBE2B473}"/>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394560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CBDF-2762-A349-AA59-E34DE46DA6E5}"/>
              </a:ext>
            </a:extLst>
          </p:cNvPr>
          <p:cNvSpPr>
            <a:spLocks noGrp="1"/>
          </p:cNvSpPr>
          <p:nvPr>
            <p:ph type="title"/>
          </p:nvPr>
        </p:nvSpPr>
        <p:spPr/>
        <p:txBody>
          <a:bodyPr/>
          <a:lstStyle/>
          <a:p>
            <a:r>
              <a:rPr lang="en-US"/>
              <a:t>Approximation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2BEAB-457E-504B-8295-3E8013FF526A}"/>
                  </a:ext>
                </a:extLst>
              </p:cNvPr>
              <p:cNvSpPr>
                <a:spLocks noGrp="1"/>
              </p:cNvSpPr>
              <p:nvPr>
                <p:ph idx="1"/>
              </p:nvPr>
            </p:nvSpPr>
            <p:spPr/>
            <p:txBody>
              <a:bodyPr/>
              <a:lstStyle/>
              <a:p>
                <a:r>
                  <a:rPr lang="en-US" sz="2800"/>
                  <a:t>For a given rating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endParaRPr lang="en-US" sz="2800"/>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b="0" i="1">
                              <a:latin typeface="Cambria Math" panose="02040503050406030204" pitchFamily="18" charset="0"/>
                            </a:rPr>
                            <m:t>𝑒</m:t>
                          </m:r>
                        </m:e>
                        <m:sub>
                          <m:r>
                            <a:rPr lang="fr-CH" sz="2800" b="0" i="1">
                              <a:latin typeface="Cambria Math" panose="02040503050406030204" pitchFamily="18" charset="0"/>
                            </a:rPr>
                            <m:t>𝑖𝑗</m:t>
                          </m:r>
                        </m:sub>
                        <m:sup>
                          <m:r>
                            <a:rPr lang="fr-CH" sz="2800" b="0" i="1">
                              <a:latin typeface="Cambria Math" panose="02040503050406030204" pitchFamily="18" charset="0"/>
                            </a:rPr>
                            <m:t>2</m:t>
                          </m:r>
                        </m:sup>
                      </m:sSub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e>
                        <m:sup>
                          <m:r>
                            <a:rPr lang="fr-CH" sz="2800" b="0" i="1">
                              <a:latin typeface="Cambria Math" panose="02040503050406030204" pitchFamily="18" charset="0"/>
                            </a:rPr>
                            <m:t>2</m:t>
                          </m:r>
                        </m:sup>
                      </m:sSup>
                      <m:r>
                        <a:rPr lang="fr-CH" sz="2800" b="0" i="1">
                          <a:latin typeface="Cambria Math" panose="02040503050406030204" pitchFamily="18" charset="0"/>
                        </a:rPr>
                        <m:t>=</m:t>
                      </m:r>
                      <m:sSup>
                        <m:sSupPr>
                          <m:ctrlPr>
                            <a:rPr lang="fr-CH" sz="2800" b="0" i="1">
                              <a:latin typeface="Cambria Math" panose="02040503050406030204" pitchFamily="18" charset="0"/>
                            </a:rPr>
                          </m:ctrlPr>
                        </m:sSupPr>
                        <m:e>
                          <m:d>
                            <m:dPr>
                              <m:ctrlPr>
                                <a:rPr lang="fr-CH" sz="2800" b="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b="0" i="1">
                              <a:latin typeface="Cambria Math" panose="02040503050406030204" pitchFamily="18" charset="0"/>
                            </a:rPr>
                            <m:t>2</m:t>
                          </m:r>
                        </m:sup>
                      </m:sSup>
                    </m:oMath>
                  </m:oMathPara>
                </a14:m>
                <a:endParaRPr lang="en-US" sz="2800"/>
              </a:p>
              <a:p>
                <a:endParaRPr lang="en-US" sz="2800"/>
              </a:p>
              <a:p>
                <a:r>
                  <a:rPr lang="en-US" sz="2800"/>
                  <a:t>Minimizing error: compute gradient</a:t>
                </a: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1">
                        <a:latin typeface="Cambria Math" panose="02040503050406030204" pitchFamily="18" charset="0"/>
                      </a:rPr>
                      <m:t>=</m:t>
                    </m:r>
                    <m:r>
                      <a:rPr lang="fr-CH" sz="2800" b="0" i="0">
                        <a:latin typeface="Cambria Math" panose="02040503050406030204" pitchFamily="18" charset="0"/>
                      </a:rPr>
                      <m:t>−</m:t>
                    </m:r>
                  </m:oMath>
                </a14:m>
                <a:r>
                  <a:rPr lang="en-US" sz="2800"/>
                  <a:t>2</a:t>
                </a:r>
                <a:r>
                  <a:rPr lang="fr-CH" sz="280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=−2</m:t>
                    </m:r>
                    <m:sSub>
                      <m:sSubPr>
                        <m:ctrlPr>
                          <a:rPr lang="fr-CH" sz="2800" b="0" i="1">
                            <a:latin typeface="Cambria Math" panose="02040503050406030204" pitchFamily="18" charset="0"/>
                          </a:rPr>
                        </m:ctrlPr>
                      </m:sSubPr>
                      <m:e>
                        <m:r>
                          <a:rPr lang="fr-CH" sz="2800" b="0" i="1">
                            <a:latin typeface="Cambria Math" panose="02040503050406030204" pitchFamily="18" charset="0"/>
                          </a:rPr>
                          <m:t>𝑒</m:t>
                        </m:r>
                      </m:e>
                      <m:sub>
                        <m:r>
                          <a:rPr lang="fr-CH" sz="2800" b="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en-US" sz="2800"/>
                  <a:t>2</a:t>
                </a:r>
                <a:r>
                  <a:rPr lang="fr-CH" sz="2800"/>
                  <a:t> </a:t>
                </a:r>
                <a14:m>
                  <m:oMath xmlns:m="http://schemas.openxmlformats.org/officeDocument/2006/math">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fr-CH" sz="2800" i="1">
                                    <a:latin typeface="Cambria Math" panose="02040503050406030204" pitchFamily="18" charset="0"/>
                                  </a:rPr>
                                  <m:t>𝑟</m:t>
                                </m:r>
                              </m:e>
                            </m:acc>
                          </m:e>
                          <m:sub>
                            <m:r>
                              <a:rPr lang="fr-CH" sz="2800" i="1">
                                <a:latin typeface="Cambria Math" panose="02040503050406030204" pitchFamily="18" charset="0"/>
                              </a:rPr>
                              <m:t>𝑖𝑗</m:t>
                            </m:r>
                          </m:sub>
                        </m:sSub>
                      </m:e>
                    </m:d>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rPr>
                      <m:t>−2</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7D42BEAB-457E-504B-8295-3E8013FF526A}"/>
                  </a:ext>
                </a:extLst>
              </p:cNvPr>
              <p:cNvSpPr>
                <a:spLocks noGrp="1" noRot="1" noChangeAspect="1" noMove="1" noResize="1" noEditPoints="1" noAdjustHandles="1" noChangeArrowheads="1" noChangeShapeType="1" noTextEdit="1"/>
              </p:cNvSpPr>
              <p:nvPr>
                <p:ph idx="1"/>
              </p:nvPr>
            </p:nvSpPr>
            <p:spPr>
              <a:blipFill>
                <a:blip r:embed="rId3"/>
                <a:stretch>
                  <a:fillRect l="-1374" t="-153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1BD7E1F-5F16-4147-8438-64BDA7BCA96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33474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6DE1-64AF-DD49-8699-05393197FAA3}"/>
              </a:ext>
            </a:extLst>
          </p:cNvPr>
          <p:cNvSpPr>
            <a:spLocks noGrp="1"/>
          </p:cNvSpPr>
          <p:nvPr>
            <p:ph type="title"/>
          </p:nvPr>
        </p:nvSpPr>
        <p:spPr/>
        <p:txBody>
          <a:bodyPr/>
          <a:lstStyle/>
          <a:p>
            <a:r>
              <a:rPr lang="en-US"/>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9AEF63-D1ED-D242-84DA-5AA1888115B2}"/>
                  </a:ext>
                </a:extLst>
              </p:cNvPr>
              <p:cNvSpPr>
                <a:spLocks noGrp="1"/>
              </p:cNvSpPr>
              <p:nvPr>
                <p:ph idx="1"/>
              </p:nvPr>
            </p:nvSpPr>
            <p:spPr/>
            <p:txBody>
              <a:bodyPr/>
              <a:lstStyle/>
              <a:p>
                <a:r>
                  <a:rPr lang="fr-CH" sz="2800"/>
                  <a:t>Update Rule: for some random pair </a:t>
                </a:r>
                <a14:m>
                  <m:oMath xmlns:m="http://schemas.openxmlformats.org/officeDocument/2006/math">
                    <m:r>
                      <a:rPr lang="fr-CH" sz="2800" i="1">
                        <a:latin typeface="Cambria Math" panose="02040503050406030204" pitchFamily="18" charset="0"/>
                      </a:rPr>
                      <m:t>𝑖</m:t>
                    </m:r>
                    <m:r>
                      <a:rPr lang="fr-CH" sz="2800" b="0" i="1">
                        <a:latin typeface="Cambria Math" panose="02040503050406030204" pitchFamily="18" charset="0"/>
                      </a:rPr>
                      <m:t>,</m:t>
                    </m:r>
                    <m:r>
                      <a:rPr lang="fr-CH" sz="2800" i="1">
                        <a:latin typeface="Cambria Math" panose="02040503050406030204" pitchFamily="18" charset="0"/>
                      </a:rPr>
                      <m:t>𝑗</m:t>
                    </m:r>
                  </m:oMath>
                </a14:m>
                <a:endParaRPr lang="fr-CH"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0">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b="0" i="0">
                        <a:latin typeface="Cambria Math" panose="02040503050406030204" pitchFamily="18" charset="0"/>
                      </a:rPr>
                      <m:t>=</m:t>
                    </m:r>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oMath>
                </a14:m>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endParaRPr lang="en-US" sz="2800"/>
              </a:p>
              <a:p>
                <a:endParaRPr lang="en-US" sz="2800"/>
              </a:p>
              <a:p>
                <a:r>
                  <a:rPr lang="en-US" sz="2800"/>
                  <a:t>Repeat until error us small</a:t>
                </a:r>
              </a:p>
              <a:p>
                <a:r>
                  <a:rPr lang="en-US" sz="2800"/>
                  <a:t>Needs only to be computed for ratings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𝑟</m:t>
                        </m:r>
                      </m:e>
                      <m:sub>
                        <m:r>
                          <a:rPr lang="fr-CH" sz="2800" i="1">
                            <a:latin typeface="Cambria Math" panose="02040503050406030204" pitchFamily="18" charset="0"/>
                          </a:rPr>
                          <m:t>𝑖𝑗</m:t>
                        </m:r>
                      </m:sub>
                    </m:sSub>
                  </m:oMath>
                </a14:m>
                <a:r>
                  <a:rPr lang="en-US" sz="2800"/>
                  <a:t> that exist! </a:t>
                </a:r>
              </a:p>
            </p:txBody>
          </p:sp>
        </mc:Choice>
        <mc:Fallback xmlns="">
          <p:sp>
            <p:nvSpPr>
              <p:cNvPr id="3" name="Content Placeholder 2">
                <a:extLst>
                  <a:ext uri="{FF2B5EF4-FFF2-40B4-BE49-F238E27FC236}">
                    <a16:creationId xmlns:a16="http://schemas.microsoft.com/office/drawing/2014/main" id="{B29AEF63-D1ED-D242-84DA-5AA1888115B2}"/>
                  </a:ext>
                </a:extLst>
              </p:cNvPr>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A1369D1-DDC4-874E-8F32-A9724A55FDF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437233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D877-76EB-D748-8804-BF9A8343ADF7}"/>
              </a:ext>
            </a:extLst>
          </p:cNvPr>
          <p:cNvSpPr>
            <a:spLocks noGrp="1"/>
          </p:cNvSpPr>
          <p:nvPr>
            <p:ph type="title"/>
          </p:nvPr>
        </p:nvSpPr>
        <p:spPr/>
        <p:txBody>
          <a:bodyPr/>
          <a:lstStyle/>
          <a:p>
            <a:r>
              <a:rPr lang="en-US"/>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75321-94D2-4640-92F0-14F30184F01A}"/>
                  </a:ext>
                </a:extLst>
              </p:cNvPr>
              <p:cNvSpPr>
                <a:spLocks noGrp="1"/>
              </p:cNvSpPr>
              <p:nvPr>
                <p:ph idx="1"/>
              </p:nvPr>
            </p:nvSpPr>
            <p:spPr/>
            <p:txBody>
              <a:bodyPr/>
              <a:lstStyle/>
              <a:p>
                <a:r>
                  <a:rPr lang="en-US" sz="2800"/>
                  <a:t>In order to avoid overfitting</a:t>
                </a:r>
              </a:p>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r>
                        <a:rPr lang="fr-CH" sz="2800" i="1">
                          <a:latin typeface="Cambria Math" panose="02040503050406030204" pitchFamily="18" charset="0"/>
                        </a:rPr>
                        <m:t>=</m:t>
                      </m:r>
                      <m:sSup>
                        <m:sSupPr>
                          <m:ctrlPr>
                            <a:rPr lang="fr-CH" sz="2800" i="1">
                              <a:latin typeface="Cambria Math" panose="02040503050406030204" pitchFamily="18" charset="0"/>
                            </a:rPr>
                          </m:ctrlPr>
                        </m:sSupPr>
                        <m:e>
                          <m:d>
                            <m:dPr>
                              <m:ctrlPr>
                                <a:rPr lang="fr-CH" sz="2800" i="1">
                                  <a:latin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 </m:t>
                                  </m:r>
                                  <m:r>
                                    <a:rPr lang="fr-CH" sz="2800" i="1">
                                      <a:latin typeface="Cambria Math" panose="02040503050406030204" pitchFamily="18" charset="0"/>
                                    </a:rPr>
                                    <m:t>𝑟</m:t>
                                  </m:r>
                                </m:e>
                                <m:sub>
                                  <m:r>
                                    <a:rPr lang="fr-CH" sz="2800" i="1">
                                      <a:latin typeface="Cambria Math" panose="02040503050406030204" pitchFamily="18" charset="0"/>
                                    </a:rPr>
                                    <m:t>𝑖𝑗</m:t>
                                  </m:r>
                                </m:sub>
                              </m:sSub>
                              <m:r>
                                <a:rPr lang="fr-CH" sz="2800" i="1">
                                  <a:latin typeface="Cambria Math" panose="02040503050406030204" pitchFamily="18" charset="0"/>
                                </a:rPr>
                                <m:t>−</m:t>
                              </m:r>
                              <m:nary>
                                <m:naryPr>
                                  <m:chr m:val="∑"/>
                                  <m:ctrlPr>
                                    <a:rPr lang="fr-CH" sz="2800" i="1">
                                      <a:latin typeface="Cambria Math" panose="02040503050406030204" pitchFamily="18" charset="0"/>
                                    </a:rPr>
                                  </m:ctrlPr>
                                </m:naryPr>
                                <m:sub>
                                  <m:r>
                                    <m:rPr>
                                      <m:brk m:alnAt="23"/>
                                    </m:rPr>
                                    <a:rPr lang="fr-CH" sz="2800" i="1">
                                      <a:latin typeface="Cambria Math" panose="02040503050406030204" pitchFamily="18" charset="0"/>
                                    </a:rPr>
                                    <m:t>𝑘</m:t>
                                  </m:r>
                                  <m:r>
                                    <a:rPr lang="fr-CH" sz="2800" i="1">
                                      <a:latin typeface="Cambria Math" panose="02040503050406030204" pitchFamily="18" charset="0"/>
                                    </a:rPr>
                                    <m:t>=1</m:t>
                                  </m:r>
                                </m:sub>
                                <m:sup>
                                  <m:r>
                                    <a:rPr lang="fr-CH" sz="2800" i="1">
                                      <a:latin typeface="Cambria Math" panose="02040503050406030204" pitchFamily="18" charset="0"/>
                                    </a:rPr>
                                    <m:t>𝐾</m:t>
                                  </m:r>
                                </m:sup>
                                <m:e>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nary>
                            </m:e>
                          </m:d>
                        </m:e>
                        <m:sup>
                          <m:r>
                            <a:rPr lang="fr-CH" sz="2800" i="1">
                              <a:latin typeface="Cambria Math" panose="02040503050406030204" pitchFamily="18" charset="0"/>
                            </a:rPr>
                            <m:t>2</m:t>
                          </m:r>
                        </m:sup>
                      </m:sSup>
                      <m:r>
                        <a:rPr lang="fr-CH" sz="2800" b="0" i="1">
                          <a:latin typeface="Cambria Math" panose="02040503050406030204" pitchFamily="18" charset="0"/>
                        </a:rPr>
                        <m:t>+</m:t>
                      </m:r>
                      <m:r>
                        <a:rPr lang="fr-CH" sz="2800" b="0" i="1">
                          <a:latin typeface="Cambria Math" panose="02040503050406030204" pitchFamily="18" charset="0"/>
                          <a:ea typeface="Cambria Math" panose="02040503050406030204" pitchFamily="18" charset="0"/>
                        </a:rPr>
                        <m:t>𝜆</m:t>
                      </m:r>
                      <m:d>
                        <m:dPr>
                          <m:ctrlPr>
                            <a:rPr lang="fr-CH" sz="2800" b="0" i="1">
                              <a:latin typeface="Cambria Math" panose="02040503050406030204" pitchFamily="18" charset="0"/>
                              <a:ea typeface="Cambria Math" panose="02040503050406030204" pitchFamily="18" charset="0"/>
                            </a:rPr>
                          </m:ctrlPr>
                        </m:dPr>
                        <m:e>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𝑃</m:t>
                                  </m:r>
                                </m:e>
                              </m:d>
                            </m:e>
                            <m:sup>
                              <m:r>
                                <a:rPr lang="fr-CH" sz="2800" b="0" i="1">
                                  <a:latin typeface="Cambria Math" panose="02040503050406030204" pitchFamily="18" charset="0"/>
                                  <a:ea typeface="Cambria Math" panose="02040503050406030204" pitchFamily="18" charset="0"/>
                                </a:rPr>
                                <m:t>2</m:t>
                              </m:r>
                            </m:sup>
                          </m:sSup>
                          <m:r>
                            <a:rPr lang="fr-CH" sz="2800" b="0" i="1">
                              <a:latin typeface="Cambria Math" panose="02040503050406030204" pitchFamily="18" charset="0"/>
                              <a:ea typeface="Cambria Math" panose="02040503050406030204" pitchFamily="18" charset="0"/>
                            </a:rPr>
                            <m:t>+</m:t>
                          </m:r>
                          <m:sSup>
                            <m:sSupPr>
                              <m:ctrlPr>
                                <a:rPr lang="fr-CH" sz="2800" i="1">
                                  <a:latin typeface="Cambria Math" panose="02040503050406030204" pitchFamily="18" charset="0"/>
                                  <a:ea typeface="Cambria Math" panose="02040503050406030204" pitchFamily="18" charset="0"/>
                                </a:rPr>
                              </m:ctrlPr>
                            </m:sSupPr>
                            <m:e>
                              <m:d>
                                <m:dPr>
                                  <m:begChr m:val="‖"/>
                                  <m:endChr m:val="‖"/>
                                  <m:ctrlPr>
                                    <a:rPr lang="fr-CH" sz="2800" i="1">
                                      <a:latin typeface="Cambria Math" panose="02040503050406030204" pitchFamily="18" charset="0"/>
                                      <a:ea typeface="Cambria Math" panose="02040503050406030204" pitchFamily="18" charset="0"/>
                                    </a:rPr>
                                  </m:ctrlPr>
                                </m:dPr>
                                <m:e>
                                  <m:r>
                                    <a:rPr lang="fr-CH" sz="2800" b="0" i="1">
                                      <a:latin typeface="Cambria Math" panose="02040503050406030204" pitchFamily="18" charset="0"/>
                                      <a:ea typeface="Cambria Math" panose="02040503050406030204" pitchFamily="18" charset="0"/>
                                    </a:rPr>
                                    <m:t>𝑄</m:t>
                                  </m:r>
                                </m:e>
                              </m:d>
                            </m:e>
                            <m:sup>
                              <m:r>
                                <a:rPr lang="fr-CH" sz="2800" i="1">
                                  <a:latin typeface="Cambria Math" panose="02040503050406030204" pitchFamily="18" charset="0"/>
                                  <a:ea typeface="Cambria Math" panose="02040503050406030204" pitchFamily="18" charset="0"/>
                                </a:rPr>
                                <m:t>2</m:t>
                              </m:r>
                            </m:sup>
                          </m:sSup>
                        </m:e>
                      </m:d>
                    </m:oMath>
                  </m:oMathPara>
                </a14:m>
                <a:endParaRPr lang="en-US" sz="2800"/>
              </a:p>
              <a:p>
                <a:r>
                  <a:rPr lang="en-US" sz="2800"/>
                  <a:t>And then</a:t>
                </a:r>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den>
                    </m:f>
                    <m:r>
                      <m:rPr>
                        <m:nor/>
                      </m:rPr>
                      <a:rPr lang="en-US" sz="2800"/>
                      <m:t> </m:t>
                    </m:r>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b="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e>
                    </m:d>
                  </m:oMath>
                </a14:m>
                <a:endParaRPr lang="en-US" sz="2800"/>
              </a:p>
              <a:p>
                <a:pPr algn="ct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r>
                      <a:rPr lang="fr-CH" sz="2800" b="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𝛼</m:t>
                    </m:r>
                  </m:oMath>
                </a14:m>
                <a:r>
                  <a:rPr lang="en-US" sz="280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num>
                      <m:den>
                        <m:r>
                          <a:rPr lang="en-US" sz="2800" i="1">
                            <a:latin typeface="Cambria Math" panose="02040503050406030204" pitchFamily="18" charset="0"/>
                          </a:rPr>
                          <m:t>𝜕</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den>
                    </m:f>
                  </m:oMath>
                </a14:m>
                <a:r>
                  <a:rPr lang="en-US" sz="2800"/>
                  <a:t> </a:t>
                </a:r>
                <a14:m>
                  <m:oMath xmlns:m="http://schemas.openxmlformats.org/officeDocument/2006/math">
                    <m:sSubSup>
                      <m:sSubSupPr>
                        <m:ctrlPr>
                          <a:rPr lang="en-US" sz="2800" i="1">
                            <a:latin typeface="Cambria Math" panose="02040503050406030204" pitchFamily="18" charset="0"/>
                          </a:rPr>
                        </m:ctrlPr>
                      </m:sSubSupPr>
                      <m:e>
                        <m:r>
                          <a:rPr lang="fr-CH" sz="2800" i="1">
                            <a:latin typeface="Cambria Math" panose="02040503050406030204" pitchFamily="18" charset="0"/>
                          </a:rPr>
                          <m:t>𝑒</m:t>
                        </m:r>
                      </m:e>
                      <m:sub>
                        <m:r>
                          <a:rPr lang="fr-CH" sz="2800" i="1">
                            <a:latin typeface="Cambria Math" panose="02040503050406030204" pitchFamily="18" charset="0"/>
                          </a:rPr>
                          <m:t>𝑖𝑗</m:t>
                        </m:r>
                      </m:sub>
                      <m:sup>
                        <m:r>
                          <a:rPr lang="fr-CH" sz="2800" i="1">
                            <a:latin typeface="Cambria Math" panose="02040503050406030204" pitchFamily="18" charset="0"/>
                          </a:rPr>
                          <m:t>2</m:t>
                        </m:r>
                      </m:sup>
                    </m:sSubSup>
                  </m:oMath>
                </a14:m>
                <a:r>
                  <a:rPr lang="en-US" sz="2800"/>
                  <a:t>=</a:t>
                </a:r>
                <a:r>
                  <a:rPr lang="fr-CH" sz="2800"/>
                  <a:t> </a:t>
                </a:r>
                <a14:m>
                  <m:oMath xmlns:m="http://schemas.openxmlformats.org/officeDocument/2006/math">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oMath>
                </a14:m>
                <a:r>
                  <a:rPr lang="en-US" sz="2800"/>
                  <a:t>+</a:t>
                </a:r>
                <a:r>
                  <a:rPr lang="fr-CH" sz="2800"/>
                  <a:t> </a:t>
                </a:r>
                <a14:m>
                  <m:oMath xmlns:m="http://schemas.openxmlformats.org/officeDocument/2006/math">
                    <m:r>
                      <a:rPr lang="fr-CH" sz="2800" i="1">
                        <a:latin typeface="Cambria Math" panose="02040503050406030204" pitchFamily="18" charset="0"/>
                      </a:rPr>
                      <m:t>2</m:t>
                    </m:r>
                    <m:r>
                      <a:rPr lang="fr-CH" sz="2800" i="1">
                        <a:latin typeface="Cambria Math" panose="02040503050406030204" pitchFamily="18" charset="0"/>
                        <a:ea typeface="Cambria Math" panose="02040503050406030204" pitchFamily="18" charset="0"/>
                      </a:rPr>
                      <m:t>𝛼</m:t>
                    </m:r>
                    <m:d>
                      <m:dPr>
                        <m:ctrlPr>
                          <a:rPr lang="fr-CH" sz="2800" i="1">
                            <a:latin typeface="Cambria Math" panose="02040503050406030204" pitchFamily="18" charset="0"/>
                            <a:ea typeface="Cambria Math" panose="02040503050406030204" pitchFamily="18" charset="0"/>
                          </a:rPr>
                        </m:ctrlPr>
                      </m:dPr>
                      <m:e>
                        <m:sSub>
                          <m:sSubPr>
                            <m:ctrlPr>
                              <a:rPr lang="fr-CH" sz="2800" i="1">
                                <a:latin typeface="Cambria Math" panose="02040503050406030204" pitchFamily="18" charset="0"/>
                              </a:rPr>
                            </m:ctrlPr>
                          </m:sSubPr>
                          <m:e>
                            <m:r>
                              <a:rPr lang="fr-CH" sz="2800" i="1">
                                <a:latin typeface="Cambria Math" panose="02040503050406030204" pitchFamily="18" charset="0"/>
                              </a:rPr>
                              <m:t>𝑒</m:t>
                            </m:r>
                          </m:e>
                          <m:sub>
                            <m:r>
                              <a:rPr lang="fr-CH" sz="2800" i="1">
                                <a:latin typeface="Cambria Math" panose="02040503050406030204" pitchFamily="18" charset="0"/>
                              </a:rPr>
                              <m:t>𝑖𝑗</m:t>
                            </m:r>
                          </m:sub>
                        </m:sSub>
                        <m:r>
                          <m:rPr>
                            <m:nor/>
                          </m:rPr>
                          <a:rPr lang="fr-CH" sz="2800"/>
                          <m:t> </m:t>
                        </m:r>
                        <m:sSub>
                          <m:sSubPr>
                            <m:ctrlPr>
                              <a:rPr lang="fr-CH" sz="2800" i="1">
                                <a:latin typeface="Cambria Math" panose="02040503050406030204" pitchFamily="18" charset="0"/>
                              </a:rPr>
                            </m:ctrlPr>
                          </m:sSubPr>
                          <m:e>
                            <m:r>
                              <a:rPr lang="fr-CH" sz="2800" i="1">
                                <a:latin typeface="Cambria Math" panose="02040503050406030204" pitchFamily="18" charset="0"/>
                              </a:rPr>
                              <m:t>𝑝</m:t>
                            </m:r>
                          </m:e>
                          <m:sub>
                            <m:r>
                              <a:rPr lang="fr-CH" sz="2800" i="1">
                                <a:latin typeface="Cambria Math" panose="02040503050406030204" pitchFamily="18" charset="0"/>
                              </a:rPr>
                              <m:t>𝑖𝑘</m:t>
                            </m:r>
                          </m:sub>
                        </m:sSub>
                        <m:r>
                          <a:rPr lang="fr-CH" sz="2800" i="1">
                            <a:latin typeface="Cambria Math" panose="02040503050406030204" pitchFamily="18" charset="0"/>
                          </a:rPr>
                          <m:t>−</m:t>
                        </m:r>
                        <m:r>
                          <a:rPr lang="fr-CH" sz="2800" i="1">
                            <a:latin typeface="Cambria Math" panose="02040503050406030204" pitchFamily="18" charset="0"/>
                            <a:ea typeface="Cambria Math" panose="02040503050406030204" pitchFamily="18" charset="0"/>
                          </a:rPr>
                          <m:t>𝜆</m:t>
                        </m:r>
                        <m:sSub>
                          <m:sSubPr>
                            <m:ctrlPr>
                              <a:rPr lang="fr-CH" sz="2800" i="1">
                                <a:latin typeface="Cambria Math" panose="02040503050406030204" pitchFamily="18" charset="0"/>
                              </a:rPr>
                            </m:ctrlPr>
                          </m:sSubPr>
                          <m:e>
                            <m:r>
                              <a:rPr lang="fr-CH" sz="2800" i="1">
                                <a:latin typeface="Cambria Math" panose="02040503050406030204" pitchFamily="18" charset="0"/>
                              </a:rPr>
                              <m:t>𝑞</m:t>
                            </m:r>
                          </m:e>
                          <m:sub>
                            <m:r>
                              <a:rPr lang="fr-CH" sz="2800" i="1">
                                <a:latin typeface="Cambria Math" panose="02040503050406030204" pitchFamily="18" charset="0"/>
                              </a:rPr>
                              <m:t>𝑘𝑗</m:t>
                            </m:r>
                          </m:sub>
                        </m:sSub>
                      </m:e>
                    </m:d>
                  </m:oMath>
                </a14:m>
                <a:endParaRPr lang="en-US" sz="2800"/>
              </a:p>
              <a:p>
                <a:endParaRPr lang="en-US" sz="2800"/>
              </a:p>
            </p:txBody>
          </p:sp>
        </mc:Choice>
        <mc:Fallback xmlns="">
          <p:sp>
            <p:nvSpPr>
              <p:cNvPr id="3" name="Content Placeholder 2">
                <a:extLst>
                  <a:ext uri="{FF2B5EF4-FFF2-40B4-BE49-F238E27FC236}">
                    <a16:creationId xmlns:a16="http://schemas.microsoft.com/office/drawing/2014/main" id="{A0475321-94D2-4640-92F0-14F30184F01A}"/>
                  </a:ext>
                </a:extLst>
              </p:cNvPr>
              <p:cNvSpPr>
                <a:spLocks noGrp="1" noRot="1" noChangeAspect="1" noMove="1" noResize="1" noEditPoints="1" noAdjustHandles="1" noChangeArrowheads="1" noChangeShapeType="1" noTextEdit="1"/>
              </p:cNvSpPr>
              <p:nvPr>
                <p:ph idx="1"/>
              </p:nvPr>
            </p:nvSpPr>
            <p:spPr>
              <a:blipFill>
                <a:blip r:embed="rId3"/>
                <a:stretch>
                  <a:fillRect l="-1374" t="-163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AB2C4F2-E610-8F4D-91BD-7957BA4FB88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88486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722313" y="4382933"/>
            <a:ext cx="7772400" cy="1362075"/>
          </a:xfrm>
        </p:spPr>
        <p:txBody>
          <a:bodyPr/>
          <a:lstStyle/>
          <a:p>
            <a:r>
              <a:rPr lang="en-US" dirty="0"/>
              <a:t>8. Mining Social Graphs</a:t>
            </a:r>
          </a:p>
        </p:txBody>
      </p:sp>
      <p:sp>
        <p:nvSpPr>
          <p:cNvPr id="2" name="Text Placeholder 1"/>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852912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Mining Graphs</a:t>
            </a:r>
          </a:p>
        </p:txBody>
      </p:sp>
      <p:sp>
        <p:nvSpPr>
          <p:cNvPr id="3" name="Content Placeholder 2"/>
          <p:cNvSpPr>
            <a:spLocks noGrp="1"/>
          </p:cNvSpPr>
          <p:nvPr>
            <p:ph idx="1"/>
          </p:nvPr>
        </p:nvSpPr>
        <p:spPr/>
        <p:txBody>
          <a:bodyPr/>
          <a:lstStyle/>
          <a:p>
            <a:r>
              <a:rPr lang="en-US" dirty="0"/>
              <a:t>Up to now</a:t>
            </a:r>
          </a:p>
          <a:p>
            <a:pPr lvl="1"/>
            <a:r>
              <a:rPr lang="en-US" dirty="0"/>
              <a:t>Objects have been described by attributes</a:t>
            </a:r>
          </a:p>
          <a:p>
            <a:pPr lvl="1"/>
            <a:r>
              <a:rPr lang="en-US" dirty="0"/>
              <a:t>Relationships among objects inferred from distance measure on attributes</a:t>
            </a:r>
          </a:p>
          <a:p>
            <a:r>
              <a:rPr lang="en-US" dirty="0"/>
              <a:t>In many cases explicit relationships are given</a:t>
            </a:r>
          </a:p>
          <a:p>
            <a:pPr lvl="1"/>
            <a:r>
              <a:rPr lang="en-US" dirty="0"/>
              <a:t>Explicit relationships = Graphs </a:t>
            </a:r>
          </a:p>
          <a:p>
            <a:pPr lvl="1"/>
            <a:r>
              <a:rPr lang="en-US" dirty="0"/>
              <a:t>Prime example: </a:t>
            </a:r>
            <a:r>
              <a:rPr lang="en-US" b="1" dirty="0"/>
              <a:t>social network graphs</a:t>
            </a:r>
          </a:p>
          <a:p>
            <a:pPr lvl="1"/>
            <a:r>
              <a:rPr lang="en-US" dirty="0"/>
              <a:t>Graph structure can also be inferred from distance measure (e.g. for documents)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48658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in Document Classification</a:t>
            </a:r>
          </a:p>
        </p:txBody>
      </p:sp>
      <p:sp>
        <p:nvSpPr>
          <p:cNvPr id="3" name="Content Placeholder 2"/>
          <p:cNvSpPr>
            <a:spLocks noGrp="1"/>
          </p:cNvSpPr>
          <p:nvPr>
            <p:ph idx="1"/>
          </p:nvPr>
        </p:nvSpPr>
        <p:spPr>
          <a:xfrm>
            <a:off x="179388" y="1341438"/>
            <a:ext cx="8497068" cy="5029200"/>
          </a:xfrm>
        </p:spPr>
        <p:txBody>
          <a:bodyPr/>
          <a:lstStyle/>
          <a:p>
            <a:r>
              <a:rPr lang="en-US" dirty="0"/>
              <a:t>The feature space is of very high dimension</a:t>
            </a:r>
          </a:p>
          <a:p>
            <a:pPr marL="1200150" lvl="1" indent="-457200"/>
            <a:r>
              <a:rPr lang="en-US" dirty="0"/>
              <a:t>Vocabulary size</a:t>
            </a:r>
          </a:p>
          <a:p>
            <a:pPr marL="1200150" lvl="1" indent="-457200"/>
            <a:r>
              <a:rPr lang="en-US" dirty="0"/>
              <a:t>All word bigrams </a:t>
            </a:r>
          </a:p>
          <a:p>
            <a:pPr marL="1200150" lvl="1" indent="-457200"/>
            <a:r>
              <a:rPr lang="en-US" dirty="0"/>
              <a:t>All character trigrams</a:t>
            </a:r>
          </a:p>
          <a:p>
            <a:pPr marL="1200150" lvl="1" indent="-457200"/>
            <a:r>
              <a:rPr lang="en-US" dirty="0"/>
              <a:t>etc.</a:t>
            </a:r>
          </a:p>
          <a:p>
            <a:pPr marL="457200" indent="-457200"/>
            <a:r>
              <a:rPr lang="en-US" dirty="0"/>
              <a:t>Dealing with high dimensionality</a:t>
            </a:r>
          </a:p>
          <a:p>
            <a:pPr marL="1200150" lvl="1" indent="-457200"/>
            <a:r>
              <a:rPr lang="en-US" dirty="0"/>
              <a:t>Feature selection, e.g., mutual information</a:t>
            </a:r>
          </a:p>
          <a:p>
            <a:pPr marL="1200150" lvl="1" indent="-457200"/>
            <a:r>
              <a:rPr lang="en-US" dirty="0"/>
              <a:t>Dimensionality reduction, e.g., word embedding</a:t>
            </a:r>
          </a:p>
          <a:p>
            <a:pPr marL="1200150" lvl="1" indent="-457200"/>
            <a:r>
              <a:rPr lang="en-US" dirty="0"/>
              <a:t>Classification algorithms that scale well</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154900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and Clustering</a:t>
            </a:r>
          </a:p>
        </p:txBody>
      </p:sp>
      <p:sp>
        <p:nvSpPr>
          <p:cNvPr id="3" name="Content Placeholder 2"/>
          <p:cNvSpPr>
            <a:spLocks noGrp="1"/>
          </p:cNvSpPr>
          <p:nvPr>
            <p:ph idx="1"/>
          </p:nvPr>
        </p:nvSpPr>
        <p:spPr/>
        <p:txBody>
          <a:bodyPr/>
          <a:lstStyle/>
          <a:p>
            <a:r>
              <a:rPr lang="en-US" dirty="0"/>
              <a:t>Graphs often contain structure</a:t>
            </a:r>
          </a:p>
          <a:p>
            <a:pPr lvl="1"/>
            <a:r>
              <a:rPr lang="en-US" dirty="0"/>
              <a:t>Clusters (also called communities, modules)</a:t>
            </a:r>
          </a:p>
          <a:p>
            <a:endParaRPr lang="en-US"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2068972" y="2623448"/>
            <a:ext cx="4526632" cy="3730361"/>
          </a:xfrm>
          <a:prstGeom prst="rect">
            <a:avLst/>
          </a:prstGeom>
          <a:noFill/>
          <a:ln w="9525">
            <a:noFill/>
            <a:miter lim="800000"/>
            <a:headEnd/>
            <a:tailEnd/>
          </a:ln>
          <a:effectLst/>
        </p:spPr>
      </p:pic>
    </p:spTree>
    <p:extLst>
      <p:ext uri="{BB962C8B-B14F-4D97-AF65-F5344CB8AC3E}">
        <p14:creationId xmlns:p14="http://schemas.microsoft.com/office/powerpoint/2010/main" val="2471865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 Analysis</a:t>
            </a:r>
          </a:p>
        </p:txBody>
      </p:sp>
      <p:sp>
        <p:nvSpPr>
          <p:cNvPr id="3" name="Content Placeholder 2"/>
          <p:cNvSpPr>
            <a:spLocks noGrp="1"/>
          </p:cNvSpPr>
          <p:nvPr>
            <p:ph idx="1"/>
          </p:nvPr>
        </p:nvSpPr>
        <p:spPr/>
        <p:txBody>
          <a:bodyPr/>
          <a:lstStyle/>
          <a:p>
            <a:r>
              <a:rPr lang="en-US" dirty="0"/>
              <a:t>Clusters (communities) in social networks (Twitter, Facebook) related to</a:t>
            </a:r>
          </a:p>
          <a:p>
            <a:pPr lvl="1"/>
            <a:r>
              <a:rPr lang="en-US" dirty="0"/>
              <a:t>Interests</a:t>
            </a:r>
          </a:p>
          <a:p>
            <a:pPr lvl="1"/>
            <a:r>
              <a:rPr lang="en-US" dirty="0"/>
              <a:t>Level of trust</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652" y="2780928"/>
            <a:ext cx="5474295" cy="30975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563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Community Structures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6" name="Picture 5"/>
          <p:cNvPicPr>
            <a:picLocks noChangeAspect="1"/>
          </p:cNvPicPr>
          <p:nvPr/>
        </p:nvPicPr>
        <p:blipFill>
          <a:blip r:embed="rId3"/>
          <a:stretch>
            <a:fillRect/>
          </a:stretch>
        </p:blipFill>
        <p:spPr>
          <a:xfrm>
            <a:off x="157732" y="1465436"/>
            <a:ext cx="3627760" cy="3794477"/>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152" y="2636912"/>
            <a:ext cx="6124848" cy="3450400"/>
          </a:xfrm>
          <a:prstGeom prst="rect">
            <a:avLst/>
          </a:prstGeom>
        </p:spPr>
      </p:pic>
      <p:sp>
        <p:nvSpPr>
          <p:cNvPr id="5" name="TextBox 4"/>
          <p:cNvSpPr txBox="1"/>
          <p:nvPr/>
        </p:nvSpPr>
        <p:spPr>
          <a:xfrm>
            <a:off x="-1" y="5441779"/>
            <a:ext cx="2951898" cy="461665"/>
          </a:xfrm>
          <a:prstGeom prst="rect">
            <a:avLst/>
          </a:prstGeom>
          <a:noFill/>
        </p:spPr>
        <p:txBody>
          <a:bodyPr wrap="none" rtlCol="0">
            <a:spAutoFit/>
          </a:bodyPr>
          <a:lstStyle/>
          <a:p>
            <a:r>
              <a:rPr lang="en-US" sz="2400" dirty="0">
                <a:latin typeface="Calibri" charset="0"/>
                <a:ea typeface="Calibri" charset="0"/>
                <a:cs typeface="Calibri" charset="0"/>
              </a:rPr>
              <a:t>Job recommendations</a:t>
            </a:r>
          </a:p>
        </p:txBody>
      </p:sp>
      <p:sp>
        <p:nvSpPr>
          <p:cNvPr id="8" name="TextBox 7"/>
          <p:cNvSpPr txBox="1"/>
          <p:nvPr/>
        </p:nvSpPr>
        <p:spPr>
          <a:xfrm>
            <a:off x="4499992" y="1888469"/>
            <a:ext cx="4052520" cy="461665"/>
          </a:xfrm>
          <a:prstGeom prst="rect">
            <a:avLst/>
          </a:prstGeom>
          <a:noFill/>
        </p:spPr>
        <p:txBody>
          <a:bodyPr wrap="none" rtlCol="0">
            <a:spAutoFit/>
          </a:bodyPr>
          <a:lstStyle/>
          <a:p>
            <a:r>
              <a:rPr lang="en-US" sz="2400" dirty="0">
                <a:latin typeface="Calibri" charset="0"/>
                <a:ea typeface="Calibri" charset="0"/>
                <a:cs typeface="Calibri" charset="0"/>
              </a:rPr>
              <a:t>Detection </a:t>
            </a:r>
            <a:r>
              <a:rPr lang="en-US" sz="2400">
                <a:latin typeface="Calibri" charset="0"/>
                <a:ea typeface="Calibri" charset="0"/>
                <a:cs typeface="Calibri" charset="0"/>
              </a:rPr>
              <a:t>of Media Influencers</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2612535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40080" cy="914400"/>
          </a:xfrm>
        </p:spPr>
        <p:txBody>
          <a:bodyPr/>
          <a:lstStyle/>
          <a:p>
            <a:r>
              <a:rPr lang="en-US" dirty="0"/>
              <a:t>Use of Community Structures: </a:t>
            </a:r>
            <a:r>
              <a:rPr lang="en-US"/>
              <a:t>Social Science</a:t>
            </a:r>
          </a:p>
        </p:txBody>
      </p:sp>
      <p:sp>
        <p:nvSpPr>
          <p:cNvPr id="3" name="Content Placeholder 2"/>
          <p:cNvSpPr>
            <a:spLocks noGrp="1"/>
          </p:cNvSpPr>
          <p:nvPr>
            <p:ph idx="1"/>
          </p:nvPr>
        </p:nvSpPr>
        <p:spPr/>
        <p:txBody>
          <a:bodyPr/>
          <a:lstStyle/>
          <a:p>
            <a:r>
              <a:rPr lang="en-US" dirty="0"/>
              <a:t>Call patterns in Belgium mobile phone network</a:t>
            </a:r>
          </a:p>
          <a:p>
            <a:pPr lvl="1"/>
            <a:r>
              <a:rPr lang="en-US" dirty="0"/>
              <a:t>Two almost separate communities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3"/>
          <a:stretch>
            <a:fillRect/>
          </a:stretch>
        </p:blipFill>
        <p:spPr>
          <a:xfrm>
            <a:off x="2871130" y="2372996"/>
            <a:ext cx="3302620" cy="4000270"/>
          </a:xfrm>
          <a:prstGeom prst="rect">
            <a:avLst/>
          </a:prstGeom>
        </p:spPr>
      </p:pic>
      <p:sp>
        <p:nvSpPr>
          <p:cNvPr id="6" name="Rectangle 5"/>
          <p:cNvSpPr/>
          <p:nvPr/>
        </p:nvSpPr>
        <p:spPr>
          <a:xfrm>
            <a:off x="189943" y="5982731"/>
            <a:ext cx="2755883" cy="292388"/>
          </a:xfrm>
          <a:prstGeom prst="rect">
            <a:avLst/>
          </a:prstGeom>
        </p:spPr>
        <p:txBody>
          <a:bodyPr wrap="none">
            <a:spAutoFit/>
          </a:bodyPr>
          <a:lstStyle/>
          <a:p>
            <a:r>
              <a:rPr lang="en-US" sz="900" b="1" dirty="0">
                <a:solidFill>
                  <a:schemeClr val="tx1"/>
                </a:solidFill>
                <a:latin typeface="Helvetica" pitchFamily="36" charset="0"/>
                <a:ea typeface="Helvetica" pitchFamily="36" charset="0"/>
                <a:cs typeface="Helvetica" pitchFamily="36" charset="0"/>
              </a:rPr>
              <a:t>V.D. </a:t>
            </a:r>
            <a:r>
              <a:rPr lang="en-US" sz="900" b="1" dirty="0" err="1">
                <a:solidFill>
                  <a:schemeClr val="tx1"/>
                </a:solidFill>
                <a:latin typeface="Helvetica" pitchFamily="36" charset="0"/>
                <a:ea typeface="Helvetica" pitchFamily="36" charset="0"/>
                <a:cs typeface="Helvetica" pitchFamily="36" charset="0"/>
              </a:rPr>
              <a:t>Blondel</a:t>
            </a:r>
            <a:r>
              <a:rPr lang="en-US" sz="900" b="1" dirty="0">
                <a:solidFill>
                  <a:schemeClr val="tx1"/>
                </a:solidFill>
                <a:latin typeface="Helvetica" pitchFamily="36" charset="0"/>
                <a:ea typeface="Helvetica" pitchFamily="36" charset="0"/>
                <a:cs typeface="Helvetica" pitchFamily="36" charset="0"/>
              </a:rPr>
              <a:t> et al, </a:t>
            </a:r>
            <a:r>
              <a:rPr lang="en-US" sz="900" b="1" i="1" dirty="0">
                <a:solidFill>
                  <a:schemeClr val="tx1"/>
                </a:solidFill>
                <a:latin typeface="Helvetica" pitchFamily="36" charset="0"/>
                <a:ea typeface="Helvetica" pitchFamily="36" charset="0"/>
                <a:cs typeface="Helvetica" pitchFamily="36" charset="0"/>
              </a:rPr>
              <a:t>J. Stat. Mech</a:t>
            </a:r>
            <a:r>
              <a:rPr lang="en-US" sz="900" b="1" dirty="0">
                <a:solidFill>
                  <a:schemeClr val="tx1"/>
                </a:solidFill>
                <a:latin typeface="Helvetica" pitchFamily="36" charset="0"/>
                <a:ea typeface="Helvetica" pitchFamily="36" charset="0"/>
                <a:cs typeface="Helvetica" pitchFamily="36" charset="0"/>
              </a:rPr>
              <a:t>. P10008 (2008).</a:t>
            </a:r>
          </a:p>
          <a:p>
            <a:endParaRPr lang="en-US" sz="400" b="1" dirty="0">
              <a:solidFill>
                <a:schemeClr val="tx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198077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2800" dirty="0">
                <a:ea typeface="MS PGothic" charset="-128"/>
              </a:rPr>
              <a:t>Which of the following graph analysis techniques do you believe would be most appropriate to identify communities on a social graph?</a:t>
            </a:r>
          </a:p>
        </p:txBody>
      </p:sp>
      <p:sp>
        <p:nvSpPr>
          <p:cNvPr id="13314" name="TPAnswers" title="Answer Text"/>
          <p:cNvSpPr>
            <a:spLocks noGrp="1"/>
          </p:cNvSpPr>
          <p:nvPr>
            <p:ph idx="1"/>
            <p:custDataLst>
              <p:tags r:id="rId2"/>
            </p:custDataLst>
          </p:nvPr>
        </p:nvSpPr>
        <p:spPr>
          <a:xfrm>
            <a:off x="179388" y="1916832"/>
            <a:ext cx="8305800" cy="4453806"/>
          </a:xfrm>
        </p:spPr>
        <p:txBody>
          <a:bodyPr>
            <a:normAutofit/>
          </a:bodyPr>
          <a:lstStyle/>
          <a:p>
            <a:pPr marL="514350" indent="-514350">
              <a:buFont typeface="Arial" charset="0"/>
              <a:buAutoNum type="alphaUcPeriod"/>
            </a:pPr>
            <a:r>
              <a:rPr lang="en-US" altLang="en-US" dirty="0">
                <a:ea typeface="MS PGothic" charset="-128"/>
              </a:rPr>
              <a:t>Cliques</a:t>
            </a:r>
          </a:p>
          <a:p>
            <a:pPr marL="514350" indent="-514350">
              <a:buFont typeface="Arial" charset="0"/>
              <a:buAutoNum type="alphaUcPeriod"/>
            </a:pPr>
            <a:r>
              <a:rPr lang="en-US" altLang="en-US" dirty="0">
                <a:ea typeface="MS PGothic" charset="-128"/>
              </a:rPr>
              <a:t>Random Walks</a:t>
            </a:r>
          </a:p>
          <a:p>
            <a:pPr marL="514350" indent="-514350">
              <a:buFont typeface="Arial" charset="0"/>
              <a:buAutoNum type="alphaUcPeriod"/>
            </a:pPr>
            <a:r>
              <a:rPr lang="en-US" altLang="en-US" dirty="0">
                <a:ea typeface="MS PGothic" charset="-128"/>
              </a:rPr>
              <a:t>Shortest Paths</a:t>
            </a:r>
          </a:p>
          <a:p>
            <a:pPr marL="514350" indent="-514350">
              <a:buFont typeface="Arial" charset="0"/>
              <a:buAutoNum type="alphaUcPeriod"/>
            </a:pPr>
            <a:r>
              <a:rPr lang="en-US" altLang="en-US" dirty="0">
                <a:ea typeface="MS PGothic" charset="-128"/>
              </a:rPr>
              <a:t>Association rules</a:t>
            </a:r>
          </a:p>
        </p:txBody>
      </p:sp>
      <p:sp>
        <p:nvSpPr>
          <p:cNvPr id="2" name="Footer Placeholder 1">
            <a:extLst>
              <a:ext uri="{FF2B5EF4-FFF2-40B4-BE49-F238E27FC236}">
                <a16:creationId xmlns:a16="http://schemas.microsoft.com/office/drawing/2014/main" id="{D5EDBEF9-A423-4B4D-972E-D72707975BA8}"/>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Find Densely Linked Clusters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13092"/>
            <a:ext cx="7808169" cy="4529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051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Community Detection Algorithms</a:t>
            </a:r>
          </a:p>
        </p:txBody>
      </p:sp>
      <p:sp>
        <p:nvSpPr>
          <p:cNvPr id="3" name="Content Placeholder 2"/>
          <p:cNvSpPr>
            <a:spLocks noGrp="1"/>
          </p:cNvSpPr>
          <p:nvPr>
            <p:ph idx="1"/>
          </p:nvPr>
        </p:nvSpPr>
        <p:spPr/>
        <p:txBody>
          <a:bodyPr/>
          <a:lstStyle/>
          <a:p>
            <a:r>
              <a:rPr lang="en-US" sz="2800" dirty="0">
                <a:latin typeface="Helvetica"/>
                <a:cs typeface="Helvetica"/>
              </a:rPr>
              <a:t>Hierarchical clustering </a:t>
            </a:r>
          </a:p>
          <a:p>
            <a:pPr lvl="1"/>
            <a:r>
              <a:rPr lang="en-US" dirty="0"/>
              <a:t>iteratively identifies groups of nodes with high similarity</a:t>
            </a:r>
          </a:p>
          <a:p>
            <a:endParaRPr lang="en-US" sz="2800" dirty="0">
              <a:latin typeface="Helvetica"/>
              <a:cs typeface="Helvetica"/>
            </a:endParaRPr>
          </a:p>
          <a:p>
            <a:r>
              <a:rPr lang="en-US" sz="2800" dirty="0">
                <a:latin typeface="Helvetica"/>
                <a:cs typeface="Helvetica"/>
              </a:rPr>
              <a:t>Two strategies</a:t>
            </a:r>
          </a:p>
          <a:p>
            <a:pPr lvl="1"/>
            <a:r>
              <a:rPr lang="en-US" b="1" dirty="0"/>
              <a:t>Agglomerative algorithms </a:t>
            </a:r>
            <a:r>
              <a:rPr lang="en-US" u="sng" dirty="0"/>
              <a:t>merge</a:t>
            </a:r>
            <a:r>
              <a:rPr lang="en-US" dirty="0"/>
              <a:t> nodes and communities with high similarity</a:t>
            </a:r>
          </a:p>
          <a:p>
            <a:pPr lvl="1"/>
            <a:r>
              <a:rPr lang="en-US" b="1" dirty="0"/>
              <a:t>Divisive algorithms</a:t>
            </a:r>
            <a:r>
              <a:rPr lang="en-US" dirty="0"/>
              <a:t> </a:t>
            </a:r>
            <a:r>
              <a:rPr lang="en-US" u="sng" dirty="0"/>
              <a:t>split</a:t>
            </a:r>
            <a:r>
              <a:rPr lang="en-US" dirty="0"/>
              <a:t> communities by removing links that connect nodes with low similarity</a:t>
            </a:r>
          </a:p>
          <a:p>
            <a:endParaRPr lang="en-US" sz="2800" dirty="0">
              <a:latin typeface="Helvetica"/>
              <a:cs typeface="Helvetica"/>
            </a:endParaRP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43330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Algorithm</a:t>
            </a:r>
          </a:p>
        </p:txBody>
      </p:sp>
      <p:sp>
        <p:nvSpPr>
          <p:cNvPr id="3" name="Content Placeholder 2"/>
          <p:cNvSpPr>
            <a:spLocks noGrp="1"/>
          </p:cNvSpPr>
          <p:nvPr>
            <p:ph idx="1"/>
          </p:nvPr>
        </p:nvSpPr>
        <p:spPr/>
        <p:txBody>
          <a:bodyPr/>
          <a:lstStyle/>
          <a:p>
            <a:r>
              <a:rPr lang="en-US" sz="2800" b="1" dirty="0" err="1"/>
              <a:t>Agglomorative</a:t>
            </a:r>
            <a:r>
              <a:rPr lang="en-US" sz="2800" b="1" dirty="0"/>
              <a:t> Community Detection </a:t>
            </a:r>
          </a:p>
          <a:p>
            <a:pPr lvl="1"/>
            <a:r>
              <a:rPr lang="en-US" sz="2400" dirty="0"/>
              <a:t>Based on a measure for community quality (</a:t>
            </a:r>
            <a:r>
              <a:rPr lang="en-US" sz="2400" b="1" dirty="0"/>
              <a:t>Modularity</a:t>
            </a:r>
            <a:r>
              <a:rPr lang="en-US" sz="2400" dirty="0"/>
              <a:t>)</a:t>
            </a:r>
          </a:p>
          <a:p>
            <a:pPr lvl="1"/>
            <a:r>
              <a:rPr lang="en-US" sz="2400" dirty="0"/>
              <a:t>greedy optimization of modularity</a:t>
            </a:r>
          </a:p>
          <a:p>
            <a:endParaRPr lang="en-US" sz="2800" dirty="0"/>
          </a:p>
          <a:p>
            <a:r>
              <a:rPr lang="en-US" sz="2800" dirty="0"/>
              <a:t>Overall algorithm</a:t>
            </a:r>
          </a:p>
          <a:p>
            <a:pPr lvl="1"/>
            <a:r>
              <a:rPr lang="en-US" sz="2400" b="1" dirty="0"/>
              <a:t>first</a:t>
            </a:r>
            <a:r>
              <a:rPr lang="en-US" sz="2400" dirty="0"/>
              <a:t> small communities are found by optimizing modularity </a:t>
            </a:r>
            <a:r>
              <a:rPr lang="en-US" sz="2400" b="1" dirty="0"/>
              <a:t>locally</a:t>
            </a:r>
            <a:r>
              <a:rPr lang="en-US" sz="2400" dirty="0"/>
              <a:t> on all nodes</a:t>
            </a:r>
          </a:p>
          <a:p>
            <a:pPr lvl="1"/>
            <a:r>
              <a:rPr lang="en-US" sz="2400" dirty="0"/>
              <a:t>then each small community is </a:t>
            </a:r>
            <a:r>
              <a:rPr lang="en-US" sz="2400" b="1" dirty="0"/>
              <a:t>grouped</a:t>
            </a:r>
            <a:r>
              <a:rPr lang="en-US" sz="2400" dirty="0"/>
              <a:t> into one new community node</a:t>
            </a:r>
          </a:p>
          <a:p>
            <a:pPr lvl="1"/>
            <a:r>
              <a:rPr lang="en-US" sz="2400" b="1" dirty="0"/>
              <a:t>Repeat</a:t>
            </a:r>
            <a:r>
              <a:rPr lang="en-US" sz="2400" dirty="0"/>
              <a:t> till no more new communities are formed</a:t>
            </a:r>
          </a:p>
          <a:p>
            <a:endParaRPr lang="en-US" sz="2800" dirty="0"/>
          </a:p>
          <a:p>
            <a:pPr lvl="1"/>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247982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Community Quality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388" y="1341438"/>
                <a:ext cx="8425060" cy="5029200"/>
              </a:xfrm>
            </p:spPr>
            <p:txBody>
              <a:bodyPr/>
              <a:lstStyle/>
              <a:p>
                <a:r>
                  <a:rPr lang="en-US" sz="2800" dirty="0"/>
                  <a:t>Communities are sets of nodes with many mutual connections, and much fewer connections to the outside</a:t>
                </a:r>
                <a:endParaRPr lang="en-US" sz="2800" b="1" dirty="0"/>
              </a:p>
              <a:p>
                <a:endParaRPr lang="en-US" sz="2800" b="1" dirty="0"/>
              </a:p>
              <a:p>
                <a:r>
                  <a:rPr lang="en-US" sz="2800" b="1" dirty="0"/>
                  <a:t>Modularity </a:t>
                </a:r>
                <a:r>
                  <a:rPr lang="en-US" sz="2800" dirty="0"/>
                  <a:t>measures this quality: the higher the better</a:t>
                </a:r>
              </a:p>
              <a:p>
                <a:endParaRPr lang="en-US" sz="2800" dirty="0"/>
              </a:p>
              <a:p>
                <a:pPr/>
                <a14:m>
                  <m:oMathPara xmlns:m="http://schemas.openxmlformats.org/officeDocument/2006/math">
                    <m:oMathParaPr>
                      <m:jc m:val="centerGroup"/>
                    </m:oMathParaPr>
                    <m:oMath xmlns:m="http://schemas.openxmlformats.org/officeDocument/2006/math">
                      <m:nary>
                        <m:naryPr>
                          <m:chr m:val="∑"/>
                          <m:supHide m:val="on"/>
                          <m:ctrlPr>
                            <a:rPr lang="en-US" sz="2400" i="1" smtClean="0">
                              <a:latin typeface="Cambria Math" panose="02040503050406030204" pitchFamily="18" charset="0"/>
                            </a:rPr>
                          </m:ctrlPr>
                        </m:naryPr>
                        <m:sub>
                          <m:r>
                            <a:rPr lang="fr-CH" sz="2400" i="1">
                              <a:latin typeface="Cambria Math" panose="02040503050406030204" pitchFamily="18" charset="0"/>
                            </a:rPr>
                            <m:t>𝐶</m:t>
                          </m:r>
                          <m:r>
                            <a:rPr lang="fr-CH" sz="2400" b="0" i="0">
                              <a:latin typeface="Cambria Math" panose="02040503050406030204" pitchFamily="18" charset="0"/>
                            </a:rPr>
                            <m:t> </m:t>
                          </m:r>
                          <m:r>
                            <a:rPr lang="fr-CH" sz="2400" b="0" i="0" smtClean="0">
                              <a:latin typeface="Cambria Math" charset="0"/>
                              <a:ea typeface="Cambria Math" charset="0"/>
                              <a:cs typeface="Cambria Math" charset="0"/>
                            </a:rPr>
                            <m:t>∈</m:t>
                          </m:r>
                          <m:r>
                            <a:rPr lang="fr-CH" sz="2400" b="0" i="0" smtClean="0">
                              <a:latin typeface="Cambria Math" panose="02040503050406030204" pitchFamily="18" charset="0"/>
                              <a:ea typeface="Cambria Math" charset="0"/>
                              <a:cs typeface="Cambria Math" charset="0"/>
                            </a:rPr>
                            <m:t> </m:t>
                          </m:r>
                          <m:r>
                            <m:rPr>
                              <m:sty m:val="p"/>
                            </m:rPr>
                            <a:rPr lang="fr-CH" sz="2400" b="0" i="0" smtClean="0">
                              <a:latin typeface="Cambria Math" charset="0"/>
                              <a:ea typeface="Cambria Math" charset="0"/>
                              <a:cs typeface="Cambria Math" charset="0"/>
                            </a:rPr>
                            <m:t>Communities</m:t>
                          </m:r>
                        </m:sub>
                        <m:sup/>
                        <m:e>
                          <m:d>
                            <m:dPr>
                              <m:ctrlPr>
                                <a:rPr lang="en-US" sz="2400" i="1" smtClean="0">
                                  <a:latin typeface="Cambria Math" panose="02040503050406030204" pitchFamily="18" charset="0"/>
                                </a:rPr>
                              </m:ctrlPr>
                            </m:dPr>
                            <m:e>
                              <m:r>
                                <a:rPr lang="fr-CH" sz="2400" b="0" i="0" smtClean="0">
                                  <a:latin typeface="Cambria Math" charset="0"/>
                                </a:rPr>
                                <m:t>#</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panose="02040503050406030204" pitchFamily="18" charset="0"/>
                                </a:rPr>
                                <m:t> </m:t>
                              </m:r>
                              <m:r>
                                <a:rPr lang="fr-CH" sz="2400" i="1">
                                  <a:latin typeface="Cambria Math" panose="02040503050406030204" pitchFamily="18" charset="0"/>
                                </a:rPr>
                                <m:t>𝐶</m:t>
                              </m:r>
                              <m:r>
                                <a:rPr lang="fr-CH" sz="2400" b="0" i="0" smtClean="0">
                                  <a:latin typeface="Cambria Math" charset="0"/>
                                </a:rPr>
                                <m:t>−</m:t>
                              </m:r>
                              <m:r>
                                <m:rPr>
                                  <m:sty m:val="p"/>
                                </m:rPr>
                                <a:rPr lang="fr-CH" sz="2400" b="0" i="0" smtClean="0">
                                  <a:latin typeface="Cambria Math" charset="0"/>
                                </a:rPr>
                                <m:t>expected</m:t>
                              </m:r>
                              <m:r>
                                <a:rPr lang="fr-CH" sz="2400" b="0" i="0" smtClean="0">
                                  <a:latin typeface="Cambria Math" charset="0"/>
                                </a:rPr>
                                <m:t> #</m:t>
                              </m:r>
                              <m:r>
                                <m:rPr>
                                  <m:sty m:val="p"/>
                                </m:rPr>
                                <a:rPr lang="fr-CH" sz="2400" b="0" i="0" smtClean="0">
                                  <a:latin typeface="Cambria Math" charset="0"/>
                                </a:rPr>
                                <m:t>edges</m:t>
                              </m:r>
                              <m:r>
                                <a:rPr lang="fr-CH" sz="2400" b="0" i="0" smtClean="0">
                                  <a:latin typeface="Cambria Math" charset="0"/>
                                </a:rPr>
                                <m:t> </m:t>
                              </m:r>
                              <m:r>
                                <m:rPr>
                                  <m:sty m:val="p"/>
                                </m:rPr>
                                <a:rPr lang="fr-CH" sz="2400" b="0" i="0" smtClean="0">
                                  <a:latin typeface="Cambria Math" charset="0"/>
                                </a:rPr>
                                <m:t>within</m:t>
                              </m:r>
                              <m:r>
                                <a:rPr lang="fr-CH" sz="2400" b="0" i="0" smtClean="0">
                                  <a:latin typeface="Cambria Math" charset="0"/>
                                </a:rPr>
                                <m:t> </m:t>
                              </m:r>
                              <m:r>
                                <a:rPr lang="fr-CH" sz="2400" b="0" i="1" smtClean="0">
                                  <a:latin typeface="Cambria Math" panose="02040503050406030204" pitchFamily="18" charset="0"/>
                                </a:rPr>
                                <m:t>𝐶</m:t>
                              </m:r>
                            </m:e>
                          </m:d>
                        </m:e>
                      </m:nary>
                    </m:oMath>
                  </m:oMathPara>
                </a14:m>
                <a:endParaRPr lang="en-US" sz="2800" dirty="0"/>
              </a:p>
              <a:p>
                <a:endParaRPr lang="en-US" sz="2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388" y="1341438"/>
                <a:ext cx="8425060" cy="5029200"/>
              </a:xfrm>
              <a:blipFill>
                <a:blip r:embed="rId3"/>
                <a:stretch>
                  <a:fillRect l="-2105" t="-1259" r="-1053" b="-2771"/>
                </a:stretch>
              </a:blipFill>
            </p:spPr>
            <p:txBody>
              <a:bodyPr/>
              <a:lstStyle/>
              <a:p>
                <a:r>
                  <a:rPr lang="en-US">
                    <a:noFill/>
                  </a:rPr>
                  <a:t> </a:t>
                </a:r>
              </a:p>
            </p:txBody>
          </p:sp>
        </mc:Fallback>
      </mc:AlternateContent>
      <p:sp>
        <p:nvSpPr>
          <p:cNvPr id="6" name="Footer Placeholder 3"/>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076278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Number of Edges</a:t>
            </a:r>
          </a:p>
        </p:txBody>
      </p:sp>
      <p:sp>
        <p:nvSpPr>
          <p:cNvPr id="3" name="Content Placeholder 2"/>
          <p:cNvSpPr>
            <a:spLocks noGrp="1"/>
          </p:cNvSpPr>
          <p:nvPr>
            <p:ph idx="1"/>
          </p:nvPr>
        </p:nvSpPr>
        <p:spPr>
          <a:xfrm>
            <a:off x="179388" y="1412776"/>
            <a:ext cx="8305800" cy="4957862"/>
          </a:xfrm>
        </p:spPr>
        <p:txBody>
          <a:bodyPr/>
          <a:lstStyle/>
          <a:p>
            <a:r>
              <a:rPr lang="en-US" sz="2800" dirty="0"/>
              <a:t>Graph with unweighted edges</a:t>
            </a:r>
          </a:p>
          <a:p>
            <a:pPr lvl="1"/>
            <a:r>
              <a:rPr lang="en-US" sz="2400" dirty="0"/>
              <a:t>m = total number of edges</a:t>
            </a:r>
          </a:p>
          <a:p>
            <a:pPr lvl="1"/>
            <a:r>
              <a:rPr lang="en-US" sz="2400" dirty="0" err="1"/>
              <a:t>k</a:t>
            </a:r>
            <a:r>
              <a:rPr lang="en-US" sz="2400" baseline="-25000" dirty="0" err="1"/>
              <a:t>i</a:t>
            </a:r>
            <a:r>
              <a:rPr lang="en-US" sz="2400" baseline="-25000" dirty="0"/>
              <a:t> </a:t>
            </a:r>
            <a:r>
              <a:rPr lang="en-US" sz="2400" dirty="0"/>
              <a:t>= number of outgoing edges of node </a:t>
            </a:r>
            <a:r>
              <a:rPr lang="en-US" sz="2400" dirty="0" err="1"/>
              <a:t>i</a:t>
            </a:r>
            <a:r>
              <a:rPr lang="en-US" sz="2400" dirty="0"/>
              <a:t> (degree)</a:t>
            </a:r>
          </a:p>
          <a:p>
            <a:r>
              <a:rPr lang="en-US" sz="2800" dirty="0"/>
              <a:t>Observation: there exist 2m “edge ends”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6"/>
          <p:cNvSpPr>
            <a:spLocks noChangeArrowheads="1"/>
          </p:cNvSpPr>
          <p:nvPr/>
        </p:nvSpPr>
        <p:spPr bwMode="auto">
          <a:xfrm>
            <a:off x="6865387" y="4588349"/>
            <a:ext cx="226219" cy="226219"/>
          </a:xfrm>
          <a:prstGeom prst="ellipse">
            <a:avLst/>
          </a:prstGeom>
          <a:solidFill>
            <a:schemeClr val="tx1"/>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6" name="Oval 9"/>
          <p:cNvSpPr>
            <a:spLocks noChangeArrowheads="1"/>
          </p:cNvSpPr>
          <p:nvPr/>
        </p:nvSpPr>
        <p:spPr bwMode="auto">
          <a:xfrm>
            <a:off x="1177429" y="4534510"/>
            <a:ext cx="226219" cy="226219"/>
          </a:xfrm>
          <a:prstGeom prst="ellipse">
            <a:avLst/>
          </a:prstGeom>
          <a:noFill/>
          <a:ln w="38100">
            <a:solidFill>
              <a:schemeClr val="tx1"/>
            </a:solidFill>
            <a:round/>
            <a:headEnd/>
            <a:tailEnd/>
          </a:ln>
        </p:spPr>
        <p:txBody>
          <a:bodyPr wrap="none" anchor="ctr"/>
          <a:lstStyle/>
          <a:p>
            <a:endParaRPr lang="en-US" sz="900" b="1" dirty="0">
              <a:latin typeface="Calibri" charset="0"/>
              <a:ea typeface="Calibri" charset="0"/>
              <a:cs typeface="Calibri" charset="0"/>
            </a:endParaRPr>
          </a:p>
        </p:txBody>
      </p:sp>
      <p:cxnSp>
        <p:nvCxnSpPr>
          <p:cNvPr id="7" name="AutoShape 12"/>
          <p:cNvCxnSpPr>
            <a:cxnSpLocks noChangeShapeType="1"/>
          </p:cNvCxnSpPr>
          <p:nvPr/>
        </p:nvCxnSpPr>
        <p:spPr bwMode="auto">
          <a:xfrm flipH="1">
            <a:off x="1461543" y="3728235"/>
            <a:ext cx="1715216" cy="917516"/>
          </a:xfrm>
          <a:prstGeom prst="straightConnector1">
            <a:avLst/>
          </a:prstGeom>
          <a:noFill/>
          <a:ln w="9525">
            <a:solidFill>
              <a:schemeClr val="tx1"/>
            </a:solidFill>
            <a:round/>
            <a:headEnd type="none" w="med" len="med"/>
            <a:tailEnd type="none" w="med" len="med"/>
          </a:ln>
        </p:spPr>
      </p:cxnSp>
      <p:cxnSp>
        <p:nvCxnSpPr>
          <p:cNvPr id="8" name="AutoShape 12"/>
          <p:cNvCxnSpPr>
            <a:cxnSpLocks noChangeShapeType="1"/>
          </p:cNvCxnSpPr>
          <p:nvPr/>
        </p:nvCxnSpPr>
        <p:spPr bwMode="auto">
          <a:xfrm flipH="1">
            <a:off x="1461554" y="4645751"/>
            <a:ext cx="1645643" cy="0"/>
          </a:xfrm>
          <a:prstGeom prst="straightConnector1">
            <a:avLst/>
          </a:prstGeom>
          <a:noFill/>
          <a:ln w="9525">
            <a:solidFill>
              <a:schemeClr val="tx1"/>
            </a:solidFill>
            <a:round/>
            <a:headEnd type="none" w="med" len="med"/>
            <a:tailEnd type="none" w="med" len="med"/>
          </a:ln>
        </p:spPr>
      </p:cxnSp>
      <p:cxnSp>
        <p:nvCxnSpPr>
          <p:cNvPr id="9" name="AutoShape 12"/>
          <p:cNvCxnSpPr>
            <a:cxnSpLocks noChangeShapeType="1"/>
          </p:cNvCxnSpPr>
          <p:nvPr/>
        </p:nvCxnSpPr>
        <p:spPr bwMode="auto">
          <a:xfrm flipH="1" flipV="1">
            <a:off x="1461543" y="4645751"/>
            <a:ext cx="1715216" cy="1062752"/>
          </a:xfrm>
          <a:prstGeom prst="straightConnector1">
            <a:avLst/>
          </a:prstGeom>
          <a:noFill/>
          <a:ln w="9525">
            <a:solidFill>
              <a:schemeClr val="tx1"/>
            </a:solidFill>
            <a:round/>
            <a:headEnd type="none" w="med" len="med"/>
            <a:tailEnd type="none" w="med" len="med"/>
          </a:ln>
        </p:spPr>
      </p:cxnSp>
      <p:sp>
        <p:nvSpPr>
          <p:cNvPr id="10" name="TextBox 9"/>
          <p:cNvSpPr txBox="1"/>
          <p:nvPr/>
        </p:nvSpPr>
        <p:spPr>
          <a:xfrm>
            <a:off x="209138" y="4461085"/>
            <a:ext cx="771365" cy="369332"/>
          </a:xfrm>
          <a:prstGeom prst="rect">
            <a:avLst/>
          </a:prstGeom>
          <a:noFill/>
        </p:spPr>
        <p:txBody>
          <a:bodyPr wrap="none" rtlCol="0">
            <a:spAutoFit/>
          </a:bodyPr>
          <a:lstStyle/>
          <a:p>
            <a:r>
              <a:rPr lang="en-US" sz="1800" dirty="0">
                <a:latin typeface="Calibri" charset="0"/>
                <a:ea typeface="Calibri" charset="0"/>
                <a:cs typeface="Calibri" charset="0"/>
              </a:rPr>
              <a:t>node </a:t>
            </a:r>
            <a:r>
              <a:rPr lang="en-US" sz="1800" dirty="0" err="1">
                <a:latin typeface="Calibri" charset="0"/>
                <a:ea typeface="Calibri" charset="0"/>
                <a:cs typeface="Calibri" charset="0"/>
              </a:rPr>
              <a:t>i</a:t>
            </a:r>
            <a:endParaRPr lang="en-US" sz="1800" dirty="0">
              <a:latin typeface="Calibri" charset="0"/>
              <a:ea typeface="Calibri" charset="0"/>
              <a:cs typeface="Calibri" charset="0"/>
            </a:endParaRPr>
          </a:p>
        </p:txBody>
      </p:sp>
      <p:sp>
        <p:nvSpPr>
          <p:cNvPr id="11" name="TextBox 10"/>
          <p:cNvSpPr txBox="1"/>
          <p:nvPr/>
        </p:nvSpPr>
        <p:spPr>
          <a:xfrm>
            <a:off x="323528" y="5673022"/>
            <a:ext cx="3345147" cy="646331"/>
          </a:xfrm>
          <a:prstGeom prst="rect">
            <a:avLst/>
          </a:prstGeom>
          <a:noFill/>
        </p:spPr>
        <p:txBody>
          <a:bodyPr wrap="none" rtlCol="0">
            <a:spAutoFit/>
          </a:bodyPr>
          <a:lstStyle/>
          <a:p>
            <a:r>
              <a:rPr lang="en-US" sz="1800" dirty="0">
                <a:latin typeface="Calibri" charset="0"/>
                <a:ea typeface="Calibri" charset="0"/>
                <a:cs typeface="Calibri" charset="0"/>
              </a:rPr>
              <a:t>distributes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i</a:t>
            </a:r>
            <a:r>
              <a:rPr lang="en-US" sz="1800" dirty="0">
                <a:latin typeface="Calibri" charset="0"/>
                <a:ea typeface="Calibri" charset="0"/>
                <a:cs typeface="Calibri" charset="0"/>
              </a:rPr>
              <a:t> edge ends uniformly</a:t>
            </a:r>
          </a:p>
          <a:p>
            <a:r>
              <a:rPr lang="en-US" sz="1800" dirty="0">
                <a:latin typeface="Calibri" charset="0"/>
                <a:ea typeface="Calibri" charset="0"/>
                <a:cs typeface="Calibri" charset="0"/>
              </a:rPr>
              <a:t>to other nodes</a:t>
            </a:r>
          </a:p>
        </p:txBody>
      </p:sp>
      <p:sp>
        <p:nvSpPr>
          <p:cNvPr id="12" name="TextBox 11"/>
          <p:cNvSpPr txBox="1"/>
          <p:nvPr/>
        </p:nvSpPr>
        <p:spPr>
          <a:xfrm>
            <a:off x="7572646" y="4537569"/>
            <a:ext cx="806632" cy="369332"/>
          </a:xfrm>
          <a:prstGeom prst="rect">
            <a:avLst/>
          </a:prstGeom>
          <a:noFill/>
        </p:spPr>
        <p:txBody>
          <a:bodyPr wrap="none" rtlCol="0">
            <a:spAutoFit/>
          </a:bodyPr>
          <a:lstStyle/>
          <a:p>
            <a:r>
              <a:rPr lang="en-US" sz="1800" dirty="0">
                <a:latin typeface="Calibri" charset="0"/>
                <a:ea typeface="Calibri" charset="0"/>
                <a:cs typeface="Calibri" charset="0"/>
              </a:rPr>
              <a:t>Node j</a:t>
            </a:r>
          </a:p>
        </p:txBody>
      </p:sp>
      <p:sp>
        <p:nvSpPr>
          <p:cNvPr id="13" name="TextBox 12"/>
          <p:cNvSpPr txBox="1"/>
          <p:nvPr/>
        </p:nvSpPr>
        <p:spPr>
          <a:xfrm>
            <a:off x="4797301" y="5673021"/>
            <a:ext cx="4297267" cy="646331"/>
          </a:xfrm>
          <a:prstGeom prst="rect">
            <a:avLst/>
          </a:prstGeom>
          <a:noFill/>
        </p:spPr>
        <p:txBody>
          <a:bodyPr wrap="none" rtlCol="0">
            <a:spAutoFit/>
          </a:bodyPr>
          <a:lstStyle/>
          <a:p>
            <a:r>
              <a:rPr lang="en-US" sz="1800" dirty="0">
                <a:latin typeface="Calibri" charset="0"/>
                <a:ea typeface="Calibri" charset="0"/>
                <a:cs typeface="Calibri" charset="0"/>
              </a:rPr>
              <a:t>Node j receives fraction of </a:t>
            </a:r>
            <a:r>
              <a:rPr lang="en-US" sz="1800" dirty="0" err="1">
                <a:latin typeface="Calibri" charset="0"/>
                <a:ea typeface="Calibri" charset="0"/>
                <a:cs typeface="Calibri" charset="0"/>
              </a:rPr>
              <a:t>k</a:t>
            </a:r>
            <a:r>
              <a:rPr lang="en-US" sz="1800" baseline="-25000" dirty="0" err="1">
                <a:latin typeface="Calibri" charset="0"/>
                <a:ea typeface="Calibri" charset="0"/>
                <a:cs typeface="Calibri" charset="0"/>
              </a:rPr>
              <a:t>j</a:t>
            </a:r>
            <a:r>
              <a:rPr lang="en-US" sz="1800" dirty="0">
                <a:latin typeface="Calibri" charset="0"/>
                <a:ea typeface="Calibri" charset="0"/>
                <a:cs typeface="Calibri" charset="0"/>
              </a:rPr>
              <a:t>/2m edge ends </a:t>
            </a:r>
            <a:br>
              <a:rPr lang="en-US" sz="1800" dirty="0">
                <a:latin typeface="Calibri" charset="0"/>
                <a:ea typeface="Calibri" charset="0"/>
                <a:cs typeface="Calibri" charset="0"/>
              </a:rPr>
            </a:br>
            <a:r>
              <a:rPr lang="en-US" sz="1800" dirty="0">
                <a:latin typeface="Calibri" charset="0"/>
                <a:ea typeface="Calibri" charset="0"/>
                <a:cs typeface="Calibri" charset="0"/>
              </a:rPr>
              <a:t>from each other node </a:t>
            </a:r>
          </a:p>
        </p:txBody>
      </p:sp>
      <p:sp>
        <p:nvSpPr>
          <p:cNvPr id="14" name="Oval 6"/>
          <p:cNvSpPr>
            <a:spLocks noChangeArrowheads="1"/>
          </p:cNvSpPr>
          <p:nvPr/>
        </p:nvSpPr>
        <p:spPr bwMode="auto">
          <a:xfrm>
            <a:off x="6874451" y="5015660"/>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5" name="Oval 6"/>
          <p:cNvSpPr>
            <a:spLocks noChangeArrowheads="1"/>
          </p:cNvSpPr>
          <p:nvPr/>
        </p:nvSpPr>
        <p:spPr bwMode="auto">
          <a:xfrm>
            <a:off x="6865387" y="4106865"/>
            <a:ext cx="226219" cy="226219"/>
          </a:xfrm>
          <a:prstGeom prst="ellipse">
            <a:avLst/>
          </a:prstGeom>
          <a:solidFill>
            <a:schemeClr val="bg1">
              <a:lumMod val="85000"/>
            </a:schemeClr>
          </a:solidFill>
          <a:ln w="12700">
            <a:solidFill>
              <a:schemeClr val="tx1"/>
            </a:solidFill>
            <a:round/>
            <a:headEnd/>
            <a:tailEnd/>
          </a:ln>
        </p:spPr>
        <p:txBody>
          <a:bodyPr wrap="none" anchor="ctr"/>
          <a:lstStyle/>
          <a:p>
            <a:endParaRPr lang="fr-FR" sz="1800">
              <a:latin typeface="Calibri" charset="0"/>
              <a:ea typeface="Calibri" charset="0"/>
              <a:cs typeface="Calibri" charset="0"/>
            </a:endParaRPr>
          </a:p>
        </p:txBody>
      </p:sp>
      <p:sp>
        <p:nvSpPr>
          <p:cNvPr id="16" name="TextBox 15"/>
          <p:cNvSpPr txBox="1"/>
          <p:nvPr/>
        </p:nvSpPr>
        <p:spPr>
          <a:xfrm>
            <a:off x="3746966" y="4461085"/>
            <a:ext cx="2142766" cy="646331"/>
          </a:xfrm>
          <a:prstGeom prst="rect">
            <a:avLst/>
          </a:prstGeom>
          <a:noFill/>
        </p:spPr>
        <p:txBody>
          <a:bodyPr wrap="none" rtlCol="0">
            <a:spAutoFit/>
          </a:bodyPr>
          <a:lstStyle/>
          <a:p>
            <a:r>
              <a:rPr lang="en-US" sz="1800" dirty="0">
                <a:latin typeface="Calibri" charset="0"/>
                <a:ea typeface="Calibri" charset="0"/>
                <a:cs typeface="Calibri" charset="0"/>
              </a:rPr>
              <a:t>Will node j receive </a:t>
            </a:r>
          </a:p>
          <a:p>
            <a:r>
              <a:rPr lang="en-US" sz="1800" dirty="0">
                <a:latin typeface="Calibri" charset="0"/>
                <a:ea typeface="Calibri" charset="0"/>
                <a:cs typeface="Calibri" charset="0"/>
              </a:rPr>
              <a:t>the edge end from </a:t>
            </a:r>
            <a:r>
              <a:rPr lang="en-US" sz="1800" dirty="0" err="1">
                <a:latin typeface="Calibri" charset="0"/>
                <a:ea typeface="Calibri" charset="0"/>
                <a:cs typeface="Calibri" charset="0"/>
              </a:rPr>
              <a:t>i</a:t>
            </a:r>
            <a:r>
              <a:rPr lang="en-US" sz="1800" dirty="0">
                <a:latin typeface="Calibri" charset="0"/>
                <a:ea typeface="Calibri" charset="0"/>
                <a:cs typeface="Calibri" charset="0"/>
              </a:rPr>
              <a:t>?</a:t>
            </a:r>
          </a:p>
        </p:txBody>
      </p:sp>
    </p:spTree>
    <p:extLst>
      <p:ext uri="{BB962C8B-B14F-4D97-AF65-F5344CB8AC3E}">
        <p14:creationId xmlns:p14="http://schemas.microsoft.com/office/powerpoint/2010/main" val="92490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a:t>Simple </a:t>
            </a:r>
            <a:r>
              <a:rPr lang="en-US" dirty="0"/>
              <a:t>Method: k-Nearest-Neighbors (</a:t>
            </a:r>
            <a:r>
              <a:rPr lang="en-US" dirty="0" err="1"/>
              <a:t>kNN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use vector space model</a:t>
                </a:r>
                <a:endParaRPr lang="en-US" sz="2800" b="1" dirty="0"/>
              </a:p>
              <a:p>
                <a:r>
                  <a:rPr lang="en-US" sz="2800" dirty="0"/>
                  <a:t>To classify a document </a:t>
                </a:r>
                <a14:m>
                  <m:oMath xmlns:m="http://schemas.openxmlformats.org/officeDocument/2006/math">
                    <m:r>
                      <a:rPr lang="fr-CH" sz="2800" i="1">
                        <a:latin typeface="Cambria Math" charset="0"/>
                      </a:rPr>
                      <m:t>𝐷</m:t>
                    </m:r>
                  </m:oMath>
                </a14:m>
                <a:r>
                  <a:rPr lang="en-US" sz="2800" dirty="0"/>
                  <a:t> </a:t>
                </a:r>
              </a:p>
              <a:p>
                <a:pPr lvl="1"/>
                <a:r>
                  <a:rPr lang="en-US" sz="2400" dirty="0"/>
                  <a:t>retrieve the </a:t>
                </a:r>
                <a14:m>
                  <m:oMath xmlns:m="http://schemas.openxmlformats.org/officeDocument/2006/math">
                    <m:r>
                      <a:rPr lang="fr-CH" sz="2400" i="1" dirty="0">
                        <a:latin typeface="Cambria Math" panose="02040503050406030204" pitchFamily="18" charset="0"/>
                      </a:rPr>
                      <m:t>𝑘</m:t>
                    </m:r>
                  </m:oMath>
                </a14:m>
                <a:r>
                  <a:rPr lang="en-US" sz="2400" dirty="0"/>
                  <a:t> nearest neighbors in the training set according to the vector space model</a:t>
                </a:r>
              </a:p>
              <a:p>
                <a:pPr lvl="1"/>
                <a:r>
                  <a:rPr lang="en-US" sz="2400" dirty="0"/>
                  <a:t>Choose the majority class label as the class of the document</a:t>
                </a:r>
              </a:p>
              <a:p>
                <a:endParaRPr lang="en-US" sz="2800" dirty="0"/>
              </a:p>
              <a:p>
                <a:r>
                  <a:rPr lang="en-US" sz="2800" dirty="0"/>
                  <a:t>If </a:t>
                </a:r>
                <a14:m>
                  <m:oMath xmlns:m="http://schemas.openxmlformats.org/officeDocument/2006/math">
                    <m:r>
                      <a:rPr lang="fr-CH" sz="2800" i="1" dirty="0">
                        <a:latin typeface="Cambria Math" panose="02040503050406030204" pitchFamily="18" charset="0"/>
                      </a:rPr>
                      <m:t>𝑘</m:t>
                    </m:r>
                  </m:oMath>
                </a14:m>
                <a:r>
                  <a:rPr lang="en-US" sz="2800" dirty="0"/>
                  <a:t> large: </a:t>
                </a:r>
                <a14:m>
                  <m:oMath xmlns:m="http://schemas.openxmlformats.org/officeDocument/2006/math">
                    <m:f>
                      <m:fPr>
                        <m:ctrlPr>
                          <a:rPr lang="en-US" sz="2800" i="1" dirty="0">
                            <a:latin typeface="Cambria Math" panose="02040503050406030204" pitchFamily="18" charset="0"/>
                          </a:rPr>
                        </m:ctrlPr>
                      </m:fPr>
                      <m:num>
                        <m:r>
                          <a:rPr lang="fr-CH" sz="2800" b="0" i="1" dirty="0">
                            <a:latin typeface="Cambria Math" panose="02040503050406030204" pitchFamily="18" charset="0"/>
                          </a:rPr>
                          <m:t>#</m:t>
                        </m:r>
                        <m:r>
                          <a:rPr lang="fr-CH" sz="2800" b="0" i="1" dirty="0">
                            <a:latin typeface="Cambria Math" panose="02040503050406030204" pitchFamily="18" charset="0"/>
                          </a:rPr>
                          <m:t>𝐶</m:t>
                        </m:r>
                      </m:num>
                      <m:den>
                        <m:r>
                          <a:rPr lang="fr-CH" sz="2800" b="0" i="1" dirty="0">
                            <a:latin typeface="Cambria Math" panose="02040503050406030204" pitchFamily="18" charset="0"/>
                          </a:rPr>
                          <m:t>𝑘</m:t>
                        </m:r>
                      </m:den>
                    </m:f>
                  </m:oMath>
                </a14:m>
                <a:r>
                  <a:rPr lang="en-US" sz="2800" dirty="0"/>
                  <a:t> estimates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oMath>
                </a14:m>
                <a:r>
                  <a:rPr lang="en-US" sz="2800" dirty="0"/>
                  <a:t>, </a:t>
                </a:r>
                <a:br>
                  <a:rPr lang="en-US" sz="2800" dirty="0"/>
                </a:br>
                <a:r>
                  <a:rPr lang="en-US" sz="2800" dirty="0"/>
                  <a:t>the probability that the document </a:t>
                </a:r>
                <a:br>
                  <a:rPr lang="en-US" sz="2800" dirty="0"/>
                </a:br>
                <a:r>
                  <a:rPr lang="en-US" sz="2800" dirty="0"/>
                  <a:t>has indeed class </a:t>
                </a:r>
                <a14:m>
                  <m:oMath xmlns:m="http://schemas.openxmlformats.org/officeDocument/2006/math">
                    <m:r>
                      <a:rPr lang="fr-CH" sz="2800" i="1">
                        <a:latin typeface="Cambria Math" charset="0"/>
                      </a:rPr>
                      <m:t>𝐶</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Folded Corner 4"/>
          <p:cNvSpPr/>
          <p:nvPr/>
        </p:nvSpPr>
        <p:spPr>
          <a:xfrm>
            <a:off x="8235006" y="5384660"/>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lded Corner 5"/>
          <p:cNvSpPr/>
          <p:nvPr/>
        </p:nvSpPr>
        <p:spPr>
          <a:xfrm>
            <a:off x="7028572" y="4877803"/>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olded Corner 6"/>
          <p:cNvSpPr/>
          <p:nvPr/>
        </p:nvSpPr>
        <p:spPr>
          <a:xfrm>
            <a:off x="8360097" y="2618487"/>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Folded Corner 7"/>
          <p:cNvSpPr/>
          <p:nvPr/>
        </p:nvSpPr>
        <p:spPr>
          <a:xfrm>
            <a:off x="6793590" y="3764959"/>
            <a:ext cx="469965" cy="782255"/>
          </a:xfrm>
          <a:prstGeom prst="foldedCorne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7596336" y="3356992"/>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olded Corner 9"/>
          <p:cNvSpPr/>
          <p:nvPr/>
        </p:nvSpPr>
        <p:spPr>
          <a:xfrm>
            <a:off x="8427063" y="3993466"/>
            <a:ext cx="469965" cy="782255"/>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7732658" y="4384593"/>
            <a:ext cx="469965" cy="782255"/>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Arrow Connector 11"/>
          <p:cNvCxnSpPr>
            <a:endCxn id="11" idx="3"/>
          </p:cNvCxnSpPr>
          <p:nvPr/>
        </p:nvCxnSpPr>
        <p:spPr>
          <a:xfrm flipH="1">
            <a:off x="7498537" y="4775721"/>
            <a:ext cx="234121" cy="493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4" idx="2"/>
          </p:cNvCxnSpPr>
          <p:nvPr/>
        </p:nvCxnSpPr>
        <p:spPr>
          <a:xfrm flipH="1" flipV="1">
            <a:off x="7831319" y="4139247"/>
            <a:ext cx="136322" cy="245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5" idx="1"/>
          </p:cNvCxnSpPr>
          <p:nvPr/>
        </p:nvCxnSpPr>
        <p:spPr>
          <a:xfrm flipV="1">
            <a:off x="8202623" y="4384594"/>
            <a:ext cx="224440" cy="3911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3"/>
          </p:cNvCxnSpPr>
          <p:nvPr/>
        </p:nvCxnSpPr>
        <p:spPr>
          <a:xfrm flipH="1" flipV="1">
            <a:off x="7263555" y="4156087"/>
            <a:ext cx="469103" cy="619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182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Modularity measure </a:t>
                </a:r>
                <a14:m>
                  <m:oMath xmlns:m="http://schemas.openxmlformats.org/officeDocument/2006/math">
                    <m:r>
                      <a:rPr lang="fr-CH" sz="2800" i="1">
                        <a:latin typeface="Cambria Math" charset="0"/>
                      </a:rPr>
                      <m:t>𝑄</m:t>
                    </m:r>
                  </m:oMath>
                </a14:m>
                <a:endParaRPr lang="en-US" sz="2800" dirty="0"/>
              </a:p>
              <a:p>
                <a:pPr lvl="1"/>
                <a14:m>
                  <m:oMath xmlns:m="http://schemas.openxmlformats.org/officeDocument/2006/math">
                    <m:sSub>
                      <m:sSubPr>
                        <m:ctrlPr>
                          <a:rPr lang="fr-CH" sz="2400" i="1">
                            <a:latin typeface="Cambria Math" panose="02040503050406030204" pitchFamily="18" charset="0"/>
                          </a:rPr>
                        </m:ctrlPr>
                      </m:sSubPr>
                      <m:e>
                        <m:r>
                          <a:rPr lang="fr-CH" sz="2400" i="1">
                            <a:latin typeface="Cambria Math" charset="0"/>
                          </a:rPr>
                          <m:t>𝐴</m:t>
                        </m:r>
                      </m:e>
                      <m:sub>
                        <m:r>
                          <a:rPr lang="fr-CH" sz="2400" i="1">
                            <a:latin typeface="Cambria Math" charset="0"/>
                          </a:rPr>
                          <m:t>𝑖𝑗</m:t>
                        </m:r>
                      </m:sub>
                    </m:sSub>
                  </m:oMath>
                </a14:m>
                <a:r>
                  <a:rPr lang="en-US" sz="2400" dirty="0"/>
                  <a:t>  = effective number of edges between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i="1">
                        <a:latin typeface="Cambria Math" panose="02040503050406030204" pitchFamily="18" charset="0"/>
                      </a:rPr>
                      <m:t>𝑗</m:t>
                    </m:r>
                  </m:oMath>
                </a14:m>
                <a:endParaRPr lang="en-US" sz="2400" dirty="0"/>
              </a:p>
              <a:p>
                <a:pPr lvl="1"/>
                <a14:m>
                  <m:oMath xmlns:m="http://schemas.openxmlformats.org/officeDocument/2006/math">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𝑖</m:t>
                        </m:r>
                      </m:sub>
                    </m:sSub>
                    <m:r>
                      <a:rPr lang="fr-CH" sz="2400" i="1">
                        <a:latin typeface="Cambria Math" charset="0"/>
                        <a:ea typeface="Cambria Math" charset="0"/>
                        <a:cs typeface="Cambria Math" charset="0"/>
                      </a:rPr>
                      <m:t>,</m:t>
                    </m:r>
                    <m:sSub>
                      <m:sSubPr>
                        <m:ctrlPr>
                          <a:rPr lang="fr-CH" sz="2400" i="1">
                            <a:latin typeface="Cambria Math" panose="02040503050406030204" pitchFamily="18" charset="0"/>
                            <a:ea typeface="Cambria Math" charset="0"/>
                            <a:cs typeface="Cambria Math" charset="0"/>
                          </a:rPr>
                        </m:ctrlPr>
                      </m:sSubPr>
                      <m:e>
                        <m:r>
                          <a:rPr lang="fr-CH" sz="2400" b="0" i="1">
                            <a:latin typeface="Cambria Math" panose="02040503050406030204" pitchFamily="18" charset="0"/>
                            <a:ea typeface="Cambria Math" charset="0"/>
                            <a:cs typeface="Cambria Math" charset="0"/>
                          </a:rPr>
                          <m:t>𝐶</m:t>
                        </m:r>
                      </m:e>
                      <m:sub>
                        <m:r>
                          <a:rPr lang="fr-CH" sz="2400" i="1">
                            <a:latin typeface="Cambria Math" charset="0"/>
                            <a:ea typeface="Cambria Math" charset="0"/>
                            <a:cs typeface="Cambria Math" charset="0"/>
                          </a:rPr>
                          <m:t>𝑗</m:t>
                        </m:r>
                      </m:sub>
                    </m:sSub>
                    <m:r>
                      <a:rPr lang="fr-CH" sz="2400" i="1">
                        <a:latin typeface="Cambria Math" panose="02040503050406030204" pitchFamily="18" charset="0"/>
                        <a:ea typeface="Cambria Math" charset="0"/>
                        <a:cs typeface="Cambria Math" charset="0"/>
                      </a:rPr>
                      <m:t> </m:t>
                    </m:r>
                  </m:oMath>
                </a14:m>
                <a:r>
                  <a:rPr lang="en-US" sz="2400" dirty="0"/>
                  <a:t>= communities of nodes </a:t>
                </a:r>
                <a14:m>
                  <m:oMath xmlns:m="http://schemas.openxmlformats.org/officeDocument/2006/math">
                    <m:r>
                      <a:rPr lang="fr-CH" sz="2400" i="1">
                        <a:latin typeface="Cambria Math" charset="0"/>
                        <a:ea typeface="Cambria Math" charset="0"/>
                        <a:cs typeface="Cambria Math" charset="0"/>
                      </a:rPr>
                      <m:t>𝑖</m:t>
                    </m:r>
                  </m:oMath>
                </a14:m>
                <a:r>
                  <a:rPr lang="en-US" sz="2400" dirty="0"/>
                  <a:t> and </a:t>
                </a:r>
                <a14:m>
                  <m:oMath xmlns:m="http://schemas.openxmlformats.org/officeDocument/2006/math">
                    <m:r>
                      <a:rPr lang="fr-CH" sz="2400" b="0" i="1" smtClean="0">
                        <a:latin typeface="Cambria Math" panose="02040503050406030204" pitchFamily="18" charset="0"/>
                      </a:rPr>
                      <m:t>𝑗</m:t>
                    </m:r>
                  </m:oMath>
                </a14:m>
                <a:endParaRPr lang="en-US" sz="2400" dirty="0"/>
              </a:p>
              <a:p>
                <a:pPr lvl="1"/>
                <a:endParaRPr lang="en-US" sz="2400" dirty="0"/>
              </a:p>
              <a:p>
                <a:pPr/>
                <a14:m>
                  <m:oMathPara xmlns:m="http://schemas.openxmlformats.org/officeDocument/2006/math">
                    <m:oMathParaPr>
                      <m:jc m:val="centerGroup"/>
                    </m:oMathParaPr>
                    <m:oMath xmlns:m="http://schemas.openxmlformats.org/officeDocument/2006/math">
                      <m:r>
                        <a:rPr lang="fr-CH" sz="2000" b="0" i="1" smtClean="0">
                          <a:latin typeface="Cambria Math" charset="0"/>
                        </a:rPr>
                        <m:t>𝑄</m:t>
                      </m:r>
                      <m:r>
                        <a:rPr lang="fr-CH" sz="2000" b="0" i="1" smtClean="0">
                          <a:latin typeface="Cambria Math" charset="0"/>
                        </a:rPr>
                        <m:t>=</m:t>
                      </m:r>
                      <m:f>
                        <m:fPr>
                          <m:ctrlPr>
                            <a:rPr lang="fr-CH" sz="2000" b="0" i="1" smtClean="0">
                              <a:latin typeface="Cambria Math" panose="02040503050406030204" pitchFamily="18" charset="0"/>
                            </a:rPr>
                          </m:ctrlPr>
                        </m:fPr>
                        <m:num>
                          <m:r>
                            <a:rPr lang="fr-CH" sz="2000" b="0" i="1" smtClean="0">
                              <a:latin typeface="Cambria Math" charset="0"/>
                            </a:rPr>
                            <m:t>1</m:t>
                          </m:r>
                        </m:num>
                        <m:den>
                          <m:r>
                            <a:rPr lang="fr-CH" sz="2000" b="0" i="1" smtClean="0">
                              <a:latin typeface="Cambria Math" charset="0"/>
                            </a:rPr>
                            <m:t>2</m:t>
                          </m:r>
                          <m:r>
                            <a:rPr lang="fr-CH" sz="2000" b="0" i="1" smtClean="0">
                              <a:latin typeface="Cambria Math" charset="0"/>
                            </a:rPr>
                            <m:t>𝑚</m:t>
                          </m:r>
                        </m:den>
                      </m:f>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𝑖</m:t>
                          </m:r>
                          <m:r>
                            <a:rPr lang="fr-CH" sz="2000" b="0" i="1" smtClean="0">
                              <a:latin typeface="Cambria Math" charset="0"/>
                            </a:rPr>
                            <m:t>,</m:t>
                          </m:r>
                          <m:r>
                            <a:rPr lang="fr-CH" sz="2000" b="0" i="1" smtClean="0">
                              <a:latin typeface="Cambria Math" charset="0"/>
                            </a:rPr>
                            <m:t>𝑗</m:t>
                          </m:r>
                        </m:sub>
                        <m:sup/>
                        <m:e>
                          <m:d>
                            <m:dPr>
                              <m:ctrlPr>
                                <a:rPr lang="fr-CH" sz="2000" b="0" i="1" smtClean="0">
                                  <a:latin typeface="Cambria Math" panose="02040503050406030204" pitchFamily="18" charset="0"/>
                                </a:rPr>
                              </m:ctrlPr>
                            </m:dPr>
                            <m:e>
                              <m:sSub>
                                <m:sSubPr>
                                  <m:ctrlPr>
                                    <a:rPr lang="fr-CH" sz="2000" b="0" i="1" smtClean="0">
                                      <a:latin typeface="Cambria Math" panose="02040503050406030204" pitchFamily="18" charset="0"/>
                                    </a:rPr>
                                  </m:ctrlPr>
                                </m:sSubPr>
                                <m:e>
                                  <m:r>
                                    <a:rPr lang="fr-CH" sz="2000" b="0" i="1" smtClean="0">
                                      <a:latin typeface="Cambria Math" charset="0"/>
                                    </a:rPr>
                                    <m:t>𝐴</m:t>
                                  </m:r>
                                </m:e>
                                <m:sub>
                                  <m:r>
                                    <a:rPr lang="fr-CH" sz="2000" b="0" i="1" smtClean="0">
                                      <a:latin typeface="Cambria Math" charset="0"/>
                                    </a:rPr>
                                    <m:t>𝑖𝑗</m:t>
                                  </m:r>
                                </m:sub>
                              </m:sSub>
                              <m:r>
                                <a:rPr lang="fr-CH" sz="2000" b="0" i="1" smtClean="0">
                                  <a:latin typeface="Cambria Math" charset="0"/>
                                </a:rPr>
                                <m:t>−</m:t>
                              </m:r>
                              <m:f>
                                <m:fPr>
                                  <m:ctrlPr>
                                    <a:rPr lang="fr-CH" sz="2000" b="0" i="1" smtClean="0">
                                      <a:latin typeface="Cambria Math" panose="02040503050406030204" pitchFamily="18" charset="0"/>
                                    </a:rPr>
                                  </m:ctrlPr>
                                </m:fPr>
                                <m:num>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𝑖</m:t>
                                      </m:r>
                                    </m:sub>
                                  </m:sSub>
                                  <m:sSub>
                                    <m:sSubPr>
                                      <m:ctrlPr>
                                        <a:rPr lang="fr-CH" sz="2000" b="0" i="1" smtClean="0">
                                          <a:latin typeface="Cambria Math" panose="02040503050406030204" pitchFamily="18" charset="0"/>
                                        </a:rPr>
                                      </m:ctrlPr>
                                    </m:sSubPr>
                                    <m:e>
                                      <m:r>
                                        <a:rPr lang="fr-CH" sz="2000" b="0" i="1" smtClean="0">
                                          <a:latin typeface="Cambria Math" charset="0"/>
                                        </a:rPr>
                                        <m:t>𝑘</m:t>
                                      </m:r>
                                    </m:e>
                                    <m:sub>
                                      <m:r>
                                        <a:rPr lang="fr-CH" sz="2000" b="0" i="1" smtClean="0">
                                          <a:latin typeface="Cambria Math" charset="0"/>
                                        </a:rPr>
                                        <m:t>𝑗</m:t>
                                      </m:r>
                                    </m:sub>
                                  </m:sSub>
                                </m:num>
                                <m:den>
                                  <m:r>
                                    <a:rPr lang="fr-CH" sz="2000" b="0" i="1" smtClean="0">
                                      <a:latin typeface="Cambria Math" charset="0"/>
                                    </a:rPr>
                                    <m:t>2</m:t>
                                  </m:r>
                                  <m:r>
                                    <a:rPr lang="fr-CH" sz="2000" b="0" i="1" smtClean="0">
                                      <a:latin typeface="Cambria Math" charset="0"/>
                                    </a:rPr>
                                    <m:t>𝑚</m:t>
                                  </m:r>
                                </m:den>
                              </m:f>
                            </m:e>
                          </m:d>
                        </m:e>
                      </m:nary>
                      <m:r>
                        <a:rPr lang="fr-CH" sz="2000" b="0" i="1" smtClean="0">
                          <a:latin typeface="Cambria Math" charset="0"/>
                          <a:ea typeface="Cambria Math" charset="0"/>
                          <a:cs typeface="Cambria Math" charset="0"/>
                        </a:rPr>
                        <m:t>𝛿</m:t>
                      </m:r>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𝑖</m:t>
                          </m:r>
                        </m:sub>
                      </m:sSub>
                      <m:r>
                        <a:rPr lang="fr-CH" sz="2000" b="0" i="1" smtClean="0">
                          <a:latin typeface="Cambria Math" charset="0"/>
                          <a:ea typeface="Cambria Math" charset="0"/>
                          <a:cs typeface="Cambria Math" charset="0"/>
                        </a:rPr>
                        <m:t>,</m:t>
                      </m:r>
                      <m:sSub>
                        <m:sSubPr>
                          <m:ctrlPr>
                            <a:rPr lang="fr-CH" sz="2000" b="0" i="1" smtClean="0">
                              <a:latin typeface="Cambria Math" panose="02040503050406030204" pitchFamily="18" charset="0"/>
                              <a:ea typeface="Cambria Math" charset="0"/>
                              <a:cs typeface="Cambria Math" charset="0"/>
                            </a:rPr>
                          </m:ctrlPr>
                        </m:sSubPr>
                        <m:e>
                          <m:r>
                            <a:rPr lang="fr-CH" sz="2000" b="0" i="1" smtClean="0">
                              <a:latin typeface="Cambria Math" panose="02040503050406030204" pitchFamily="18" charset="0"/>
                              <a:ea typeface="Cambria Math" charset="0"/>
                              <a:cs typeface="Cambria Math" charset="0"/>
                            </a:rPr>
                            <m:t>𝐶</m:t>
                          </m:r>
                        </m:e>
                        <m:sub>
                          <m:r>
                            <a:rPr lang="fr-CH" sz="2000" b="0" i="1" smtClean="0">
                              <a:latin typeface="Cambria Math" charset="0"/>
                              <a:ea typeface="Cambria Math" charset="0"/>
                              <a:cs typeface="Cambria Math" charset="0"/>
                            </a:rPr>
                            <m:t>𝑗</m:t>
                          </m:r>
                        </m:sub>
                      </m:sSub>
                      <m:r>
                        <a:rPr lang="fr-CH" sz="2000" b="0" i="1" smtClean="0">
                          <a:latin typeface="Cambria Math" charset="0"/>
                          <a:ea typeface="Cambria Math" charset="0"/>
                          <a:cs typeface="Cambria Math" charset="0"/>
                        </a:rPr>
                        <m:t>)</m:t>
                      </m:r>
                    </m:oMath>
                  </m:oMathPara>
                </a14:m>
                <a:endParaRPr lang="en-US" sz="2000" dirty="0"/>
              </a:p>
              <a:p>
                <a:r>
                  <a:rPr lang="en-US" sz="2800" dirty="0"/>
                  <a:t>Properties</a:t>
                </a:r>
              </a:p>
              <a:p>
                <a:pPr lvl="1"/>
                <a:r>
                  <a:rPr lang="en-US" sz="2400" dirty="0"/>
                  <a:t>Q in [-1,1]</a:t>
                </a:r>
              </a:p>
              <a:p>
                <a:pPr lvl="1"/>
                <a:r>
                  <a:rPr lang="en-US" sz="2400" dirty="0"/>
                  <a:t> 0.3-0.7 &lt; Q means significant community structure</a:t>
                </a:r>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7" name="TextBox 6"/>
          <p:cNvSpPr txBox="1"/>
          <p:nvPr/>
        </p:nvSpPr>
        <p:spPr>
          <a:xfrm>
            <a:off x="3995936" y="2924944"/>
            <a:ext cx="2405915" cy="338554"/>
          </a:xfrm>
          <a:prstGeom prst="rect">
            <a:avLst/>
          </a:prstGeom>
          <a:noFill/>
        </p:spPr>
        <p:txBody>
          <a:bodyPr wrap="none" rtlCol="0">
            <a:spAutoFit/>
          </a:bodyPr>
          <a:lstStyle/>
          <a:p>
            <a:r>
              <a:rPr lang="en-US" sz="1600">
                <a:latin typeface="Calibri" charset="0"/>
                <a:ea typeface="Calibri" charset="0"/>
                <a:cs typeface="Calibri" charset="0"/>
              </a:rPr>
              <a:t>Expected number of edges</a:t>
            </a:r>
          </a:p>
        </p:txBody>
      </p:sp>
      <p:sp>
        <p:nvSpPr>
          <p:cNvPr id="8" name="TextBox 7"/>
          <p:cNvSpPr txBox="1"/>
          <p:nvPr/>
        </p:nvSpPr>
        <p:spPr>
          <a:xfrm>
            <a:off x="3069688" y="3933056"/>
            <a:ext cx="2354492" cy="338554"/>
          </a:xfrm>
          <a:prstGeom prst="rect">
            <a:avLst/>
          </a:prstGeom>
          <a:noFill/>
        </p:spPr>
        <p:txBody>
          <a:bodyPr wrap="none" rtlCol="0">
            <a:spAutoFit/>
          </a:bodyPr>
          <a:lstStyle/>
          <a:p>
            <a:r>
              <a:rPr lang="en-US" sz="1600" dirty="0">
                <a:latin typeface="Calibri" charset="0"/>
                <a:ea typeface="Calibri" charset="0"/>
                <a:cs typeface="Calibri" charset="0"/>
              </a:rPr>
              <a:t>Effective number of edges</a:t>
            </a:r>
          </a:p>
        </p:txBody>
      </p:sp>
    </p:spTree>
    <p:extLst>
      <p:ext uri="{BB962C8B-B14F-4D97-AF65-F5344CB8AC3E}">
        <p14:creationId xmlns:p14="http://schemas.microsoft.com/office/powerpoint/2010/main" val="4284577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 Optimizing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9697" y="1340768"/>
                <a:ext cx="8305800" cy="5029200"/>
              </a:xfrm>
            </p:spPr>
            <p:txBody>
              <a:bodyPr/>
              <a:lstStyle/>
              <a:p>
                <a:r>
                  <a:rPr lang="en-US" dirty="0"/>
                  <a:t>What is the modularity gain by moving node </a:t>
                </a:r>
                <a14:m>
                  <m:oMath xmlns:m="http://schemas.openxmlformats.org/officeDocument/2006/math">
                    <m:r>
                      <a:rPr lang="fr-CH" i="1">
                        <a:latin typeface="Cambria Math" charset="0"/>
                        <a:ea typeface="Cambria Math" charset="0"/>
                        <a:cs typeface="Cambria Math" charset="0"/>
                      </a:rPr>
                      <m:t>𝑖</m:t>
                    </m:r>
                  </m:oMath>
                </a14:m>
                <a:r>
                  <a:rPr lang="en-US" dirty="0"/>
                  <a:t> to the communities of any of its neighbors? </a:t>
                </a:r>
              </a:p>
              <a:p>
                <a:pPr lvl="1"/>
                <a:r>
                  <a:rPr lang="en-US" dirty="0"/>
                  <a:t>Test all possibilities and choose the best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9697" y="1340768"/>
                <a:ext cx="8305800" cy="5029200"/>
              </a:xfrm>
              <a:blipFill>
                <a:blip r:embed="rId3"/>
                <a:stretch>
                  <a:fillRect l="-1832" t="-1511" r="-15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a:xfrm>
            <a:off x="5430080" y="3429000"/>
            <a:ext cx="1179440" cy="132367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Oval 5"/>
          <p:cNvSpPr/>
          <p:nvPr/>
        </p:nvSpPr>
        <p:spPr>
          <a:xfrm>
            <a:off x="2306487" y="3322724"/>
            <a:ext cx="1910775" cy="15211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Oval 4"/>
          <p:cNvSpPr>
            <a:spLocks noChangeArrowheads="1"/>
          </p:cNvSpPr>
          <p:nvPr/>
        </p:nvSpPr>
        <p:spPr bwMode="auto">
          <a:xfrm>
            <a:off x="5018124"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3</a:t>
            </a:r>
          </a:p>
        </p:txBody>
      </p:sp>
      <p:sp>
        <p:nvSpPr>
          <p:cNvPr id="8" name="Oval 5"/>
          <p:cNvSpPr>
            <a:spLocks noChangeArrowheads="1"/>
          </p:cNvSpPr>
          <p:nvPr/>
        </p:nvSpPr>
        <p:spPr bwMode="auto">
          <a:xfrm>
            <a:off x="3591214" y="4167602"/>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1</a:t>
            </a:r>
          </a:p>
        </p:txBody>
      </p:sp>
      <p:sp>
        <p:nvSpPr>
          <p:cNvPr id="9" name="Oval 6"/>
          <p:cNvSpPr>
            <a:spLocks noChangeArrowheads="1"/>
          </p:cNvSpPr>
          <p:nvPr/>
        </p:nvSpPr>
        <p:spPr bwMode="auto">
          <a:xfrm>
            <a:off x="5557477" y="4122316"/>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4</a:t>
            </a:r>
          </a:p>
        </p:txBody>
      </p:sp>
      <p:sp>
        <p:nvSpPr>
          <p:cNvPr id="10" name="Oval 7"/>
          <p:cNvSpPr>
            <a:spLocks noChangeArrowheads="1"/>
          </p:cNvSpPr>
          <p:nvPr/>
        </p:nvSpPr>
        <p:spPr bwMode="auto">
          <a:xfrm>
            <a:off x="4262076" y="3581773"/>
            <a:ext cx="226219" cy="226219"/>
          </a:xfrm>
          <a:prstGeom prst="ellipse">
            <a:avLst/>
          </a:prstGeom>
          <a:solidFill>
            <a:schemeClr val="tx1"/>
          </a:solidFill>
          <a:ln w="12700">
            <a:solidFill>
              <a:schemeClr val="tx1"/>
            </a:solidFill>
            <a:round/>
            <a:headEnd/>
            <a:tailEnd/>
          </a:ln>
        </p:spPr>
        <p:txBody>
          <a:bodyPr wrap="none" anchor="ctr"/>
          <a:lstStyle/>
          <a:p>
            <a:r>
              <a:rPr lang="fr-FR" sz="900" dirty="0">
                <a:solidFill>
                  <a:schemeClr val="bg1"/>
                </a:solidFill>
              </a:rPr>
              <a:t>2</a:t>
            </a:r>
          </a:p>
        </p:txBody>
      </p:sp>
      <p:sp>
        <p:nvSpPr>
          <p:cNvPr id="11" name="Oval 9"/>
          <p:cNvSpPr>
            <a:spLocks noChangeArrowheads="1"/>
          </p:cNvSpPr>
          <p:nvPr/>
        </p:nvSpPr>
        <p:spPr bwMode="auto">
          <a:xfrm>
            <a:off x="4639505" y="4824785"/>
            <a:ext cx="226219" cy="226219"/>
          </a:xfrm>
          <a:prstGeom prst="ellipse">
            <a:avLst/>
          </a:prstGeom>
          <a:noFill/>
          <a:ln w="38100">
            <a:solidFill>
              <a:schemeClr val="tx1"/>
            </a:solidFill>
            <a:round/>
            <a:headEnd/>
            <a:tailEnd/>
          </a:ln>
        </p:spPr>
        <p:txBody>
          <a:bodyPr wrap="none" anchor="ctr"/>
          <a:lstStyle/>
          <a:p>
            <a:r>
              <a:rPr lang="en-US" sz="1050" b="1" dirty="0" err="1"/>
              <a:t>i</a:t>
            </a:r>
            <a:endParaRPr lang="en-US" sz="1050" b="1" dirty="0"/>
          </a:p>
        </p:txBody>
      </p:sp>
      <p:cxnSp>
        <p:nvCxnSpPr>
          <p:cNvPr id="12" name="AutoShape 10"/>
          <p:cNvCxnSpPr>
            <a:cxnSpLocks noChangeShapeType="1"/>
            <a:stCxn id="8" idx="5"/>
          </p:cNvCxnSpPr>
          <p:nvPr/>
        </p:nvCxnSpPr>
        <p:spPr bwMode="auto">
          <a:xfrm>
            <a:off x="3784304" y="4360691"/>
            <a:ext cx="865917" cy="571250"/>
          </a:xfrm>
          <a:prstGeom prst="straightConnector1">
            <a:avLst/>
          </a:prstGeom>
          <a:noFill/>
          <a:ln w="9525">
            <a:solidFill>
              <a:schemeClr val="tx1"/>
            </a:solidFill>
            <a:round/>
            <a:headEnd type="none" w="med" len="med"/>
            <a:tailEnd type="none" w="med" len="med"/>
          </a:ln>
        </p:spPr>
      </p:cxnSp>
      <p:cxnSp>
        <p:nvCxnSpPr>
          <p:cNvPr id="13" name="AutoShape 11"/>
          <p:cNvCxnSpPr>
            <a:cxnSpLocks noChangeShapeType="1"/>
            <a:stCxn id="14" idx="4"/>
          </p:cNvCxnSpPr>
          <p:nvPr/>
        </p:nvCxnSpPr>
        <p:spPr bwMode="auto">
          <a:xfrm>
            <a:off x="4375186" y="3807991"/>
            <a:ext cx="297656" cy="1035844"/>
          </a:xfrm>
          <a:prstGeom prst="straightConnector1">
            <a:avLst/>
          </a:prstGeom>
          <a:noFill/>
          <a:ln w="9525">
            <a:solidFill>
              <a:schemeClr val="tx1"/>
            </a:solidFill>
            <a:round/>
            <a:headEnd type="none" w="med" len="med"/>
            <a:tailEnd type="none" w="med" len="med"/>
          </a:ln>
        </p:spPr>
      </p:cxnSp>
      <p:cxnSp>
        <p:nvCxnSpPr>
          <p:cNvPr id="14" name="AutoShape 12"/>
          <p:cNvCxnSpPr>
            <a:cxnSpLocks noChangeShapeType="1"/>
            <a:stCxn id="11" idx="4"/>
          </p:cNvCxnSpPr>
          <p:nvPr/>
        </p:nvCxnSpPr>
        <p:spPr bwMode="auto">
          <a:xfrm flipH="1">
            <a:off x="4832386" y="3807991"/>
            <a:ext cx="298847" cy="1035844"/>
          </a:xfrm>
          <a:prstGeom prst="straightConnector1">
            <a:avLst/>
          </a:prstGeom>
          <a:noFill/>
          <a:ln w="9525">
            <a:solidFill>
              <a:schemeClr val="tx1"/>
            </a:solidFill>
            <a:round/>
            <a:headEnd type="none" w="med" len="med"/>
            <a:tailEnd type="none" w="med" len="med"/>
          </a:ln>
        </p:spPr>
      </p:cxnSp>
      <p:cxnSp>
        <p:nvCxnSpPr>
          <p:cNvPr id="15" name="AutoShape 13"/>
          <p:cNvCxnSpPr>
            <a:cxnSpLocks noChangeShapeType="1"/>
            <a:stCxn id="13" idx="3"/>
          </p:cNvCxnSpPr>
          <p:nvPr/>
        </p:nvCxnSpPr>
        <p:spPr bwMode="auto">
          <a:xfrm flipH="1">
            <a:off x="4880009" y="4315198"/>
            <a:ext cx="710804" cy="622697"/>
          </a:xfrm>
          <a:prstGeom prst="straightConnector1">
            <a:avLst/>
          </a:prstGeom>
          <a:noFill/>
          <a:ln w="9525">
            <a:solidFill>
              <a:schemeClr val="tx1"/>
            </a:solidFill>
            <a:round/>
            <a:headEnd type="none" w="med" len="med"/>
            <a:tailEnd type="none" w="med" len="med"/>
          </a:ln>
        </p:spPr>
      </p:cxnSp>
      <p:sp>
        <p:nvSpPr>
          <p:cNvPr id="16" name="Oval 9"/>
          <p:cNvSpPr>
            <a:spLocks noChangeArrowheads="1"/>
          </p:cNvSpPr>
          <p:nvPr/>
        </p:nvSpPr>
        <p:spPr bwMode="auto">
          <a:xfrm>
            <a:off x="3213240" y="3423549"/>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7" name="Oval 9"/>
          <p:cNvSpPr>
            <a:spLocks noChangeArrowheads="1"/>
          </p:cNvSpPr>
          <p:nvPr/>
        </p:nvSpPr>
        <p:spPr bwMode="auto">
          <a:xfrm>
            <a:off x="2986584" y="3879015"/>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18" name="Oval 9"/>
          <p:cNvSpPr>
            <a:spLocks noChangeArrowheads="1"/>
          </p:cNvSpPr>
          <p:nvPr/>
        </p:nvSpPr>
        <p:spPr bwMode="auto">
          <a:xfrm>
            <a:off x="3212367" y="4509958"/>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19" name="AutoShape 10"/>
          <p:cNvCxnSpPr>
            <a:cxnSpLocks noChangeShapeType="1"/>
            <a:stCxn id="17" idx="5"/>
            <a:endCxn id="8" idx="1"/>
          </p:cNvCxnSpPr>
          <p:nvPr/>
        </p:nvCxnSpPr>
        <p:spPr bwMode="auto">
          <a:xfrm>
            <a:off x="3406329" y="3616638"/>
            <a:ext cx="218014" cy="584093"/>
          </a:xfrm>
          <a:prstGeom prst="straightConnector1">
            <a:avLst/>
          </a:prstGeom>
          <a:noFill/>
          <a:ln w="9525">
            <a:solidFill>
              <a:schemeClr val="tx1"/>
            </a:solidFill>
            <a:round/>
            <a:headEnd type="none" w="med" len="med"/>
            <a:tailEnd type="none" w="med" len="med"/>
          </a:ln>
        </p:spPr>
      </p:cxnSp>
      <p:cxnSp>
        <p:nvCxnSpPr>
          <p:cNvPr id="20" name="AutoShape 10"/>
          <p:cNvCxnSpPr>
            <a:cxnSpLocks noChangeShapeType="1"/>
            <a:stCxn id="17" idx="5"/>
            <a:endCxn id="18" idx="7"/>
          </p:cNvCxnSpPr>
          <p:nvPr/>
        </p:nvCxnSpPr>
        <p:spPr bwMode="auto">
          <a:xfrm flipH="1">
            <a:off x="3179674" y="3616639"/>
            <a:ext cx="226655" cy="295505"/>
          </a:xfrm>
          <a:prstGeom prst="straightConnector1">
            <a:avLst/>
          </a:prstGeom>
          <a:noFill/>
          <a:ln w="9525">
            <a:solidFill>
              <a:schemeClr val="tx1"/>
            </a:solidFill>
            <a:round/>
            <a:headEnd type="none" w="med" len="med"/>
            <a:tailEnd type="none" w="med" len="med"/>
          </a:ln>
        </p:spPr>
      </p:cxnSp>
      <p:cxnSp>
        <p:nvCxnSpPr>
          <p:cNvPr id="21" name="AutoShape 10"/>
          <p:cNvCxnSpPr>
            <a:cxnSpLocks noChangeShapeType="1"/>
            <a:stCxn id="8" idx="1"/>
            <a:endCxn id="18" idx="6"/>
          </p:cNvCxnSpPr>
          <p:nvPr/>
        </p:nvCxnSpPr>
        <p:spPr bwMode="auto">
          <a:xfrm flipH="1" flipV="1">
            <a:off x="3212803" y="3992124"/>
            <a:ext cx="411540" cy="208607"/>
          </a:xfrm>
          <a:prstGeom prst="straightConnector1">
            <a:avLst/>
          </a:prstGeom>
          <a:noFill/>
          <a:ln w="9525">
            <a:solidFill>
              <a:schemeClr val="tx1"/>
            </a:solidFill>
            <a:round/>
            <a:headEnd type="none" w="med" len="med"/>
            <a:tailEnd type="none" w="med" len="med"/>
          </a:ln>
        </p:spPr>
      </p:cxnSp>
      <p:cxnSp>
        <p:nvCxnSpPr>
          <p:cNvPr id="22" name="AutoShape 10"/>
          <p:cNvCxnSpPr>
            <a:cxnSpLocks noChangeShapeType="1"/>
            <a:stCxn id="19" idx="1"/>
            <a:endCxn id="18" idx="4"/>
          </p:cNvCxnSpPr>
          <p:nvPr/>
        </p:nvCxnSpPr>
        <p:spPr bwMode="auto">
          <a:xfrm flipH="1" flipV="1">
            <a:off x="3099694" y="4105234"/>
            <a:ext cx="145802" cy="437854"/>
          </a:xfrm>
          <a:prstGeom prst="straightConnector1">
            <a:avLst/>
          </a:prstGeom>
          <a:noFill/>
          <a:ln w="9525">
            <a:solidFill>
              <a:schemeClr val="tx1"/>
            </a:solidFill>
            <a:round/>
            <a:headEnd type="none" w="med" len="med"/>
            <a:tailEnd type="none" w="med" len="med"/>
          </a:ln>
        </p:spPr>
      </p:cxnSp>
      <p:cxnSp>
        <p:nvCxnSpPr>
          <p:cNvPr id="23" name="AutoShape 10"/>
          <p:cNvCxnSpPr>
            <a:cxnSpLocks noChangeShapeType="1"/>
            <a:stCxn id="11" idx="2"/>
            <a:endCxn id="19" idx="6"/>
          </p:cNvCxnSpPr>
          <p:nvPr/>
        </p:nvCxnSpPr>
        <p:spPr bwMode="auto">
          <a:xfrm flipH="1" flipV="1">
            <a:off x="3438585" y="4623068"/>
            <a:ext cx="1200920" cy="314827"/>
          </a:xfrm>
          <a:prstGeom prst="straightConnector1">
            <a:avLst/>
          </a:prstGeom>
          <a:noFill/>
          <a:ln w="9525">
            <a:solidFill>
              <a:schemeClr val="tx1"/>
            </a:solidFill>
            <a:round/>
            <a:headEnd type="none" w="med" len="med"/>
            <a:tailEnd type="none" w="med" len="med"/>
          </a:ln>
        </p:spPr>
      </p:cxnSp>
      <p:cxnSp>
        <p:nvCxnSpPr>
          <p:cNvPr id="24" name="AutoShape 10"/>
          <p:cNvCxnSpPr>
            <a:cxnSpLocks noChangeShapeType="1"/>
            <a:stCxn id="11" idx="2"/>
            <a:endCxn id="17" idx="5"/>
          </p:cNvCxnSpPr>
          <p:nvPr/>
        </p:nvCxnSpPr>
        <p:spPr bwMode="auto">
          <a:xfrm flipH="1" flipV="1">
            <a:off x="3406329" y="3616639"/>
            <a:ext cx="1233176" cy="1321256"/>
          </a:xfrm>
          <a:prstGeom prst="straightConnector1">
            <a:avLst/>
          </a:prstGeom>
          <a:noFill/>
          <a:ln w="9525">
            <a:solidFill>
              <a:schemeClr val="tx1"/>
            </a:solidFill>
            <a:round/>
            <a:headEnd type="none" w="med" len="med"/>
            <a:tailEnd type="none" w="med" len="med"/>
          </a:ln>
        </p:spPr>
      </p:cxnSp>
      <p:sp>
        <p:nvSpPr>
          <p:cNvPr id="25" name="Oval 9"/>
          <p:cNvSpPr>
            <a:spLocks noChangeArrowheads="1"/>
          </p:cNvSpPr>
          <p:nvPr/>
        </p:nvSpPr>
        <p:spPr bwMode="auto">
          <a:xfrm>
            <a:off x="5783696" y="3694882"/>
            <a:ext cx="226219" cy="226219"/>
          </a:xfrm>
          <a:prstGeom prst="ellipse">
            <a:avLst/>
          </a:prstGeom>
          <a:noFill/>
          <a:ln w="38100">
            <a:solidFill>
              <a:schemeClr val="tx1"/>
            </a:solidFill>
            <a:round/>
            <a:headEnd/>
            <a:tailEnd/>
          </a:ln>
        </p:spPr>
        <p:txBody>
          <a:bodyPr wrap="none" anchor="ctr"/>
          <a:lstStyle/>
          <a:p>
            <a:endParaRPr lang="en-US" sz="1050" b="1" dirty="0"/>
          </a:p>
        </p:txBody>
      </p:sp>
      <p:sp>
        <p:nvSpPr>
          <p:cNvPr id="26" name="Oval 9"/>
          <p:cNvSpPr>
            <a:spLocks noChangeArrowheads="1"/>
          </p:cNvSpPr>
          <p:nvPr/>
        </p:nvSpPr>
        <p:spPr bwMode="auto">
          <a:xfrm>
            <a:off x="6209940" y="4155445"/>
            <a:ext cx="226219" cy="226219"/>
          </a:xfrm>
          <a:prstGeom prst="ellipse">
            <a:avLst/>
          </a:prstGeom>
          <a:noFill/>
          <a:ln w="38100">
            <a:solidFill>
              <a:schemeClr val="tx1"/>
            </a:solidFill>
            <a:round/>
            <a:headEnd/>
            <a:tailEnd/>
          </a:ln>
        </p:spPr>
        <p:txBody>
          <a:bodyPr wrap="none" anchor="ctr"/>
          <a:lstStyle/>
          <a:p>
            <a:endParaRPr lang="en-US" sz="1050" b="1" dirty="0"/>
          </a:p>
        </p:txBody>
      </p:sp>
      <p:cxnSp>
        <p:nvCxnSpPr>
          <p:cNvPr id="27" name="AutoShape 13"/>
          <p:cNvCxnSpPr>
            <a:cxnSpLocks noChangeShapeType="1"/>
            <a:endCxn id="9" idx="7"/>
          </p:cNvCxnSpPr>
          <p:nvPr/>
        </p:nvCxnSpPr>
        <p:spPr bwMode="auto">
          <a:xfrm flipH="1">
            <a:off x="5750567" y="3921100"/>
            <a:ext cx="146239" cy="234345"/>
          </a:xfrm>
          <a:prstGeom prst="straightConnector1">
            <a:avLst/>
          </a:prstGeom>
          <a:noFill/>
          <a:ln w="9525">
            <a:solidFill>
              <a:schemeClr val="tx1"/>
            </a:solidFill>
            <a:round/>
            <a:headEnd type="none" w="med" len="med"/>
            <a:tailEnd type="none" w="med" len="med"/>
          </a:ln>
        </p:spPr>
      </p:cxnSp>
      <p:cxnSp>
        <p:nvCxnSpPr>
          <p:cNvPr id="28" name="AutoShape 13"/>
          <p:cNvCxnSpPr>
            <a:cxnSpLocks noChangeShapeType="1"/>
          </p:cNvCxnSpPr>
          <p:nvPr/>
        </p:nvCxnSpPr>
        <p:spPr bwMode="auto">
          <a:xfrm>
            <a:off x="5976785" y="3887971"/>
            <a:ext cx="266283" cy="300603"/>
          </a:xfrm>
          <a:prstGeom prst="straightConnector1">
            <a:avLst/>
          </a:prstGeom>
          <a:noFill/>
          <a:ln w="9525">
            <a:solidFill>
              <a:schemeClr val="tx1"/>
            </a:solidFill>
            <a:round/>
            <a:headEnd type="none" w="med" len="med"/>
            <a:tailEnd type="none" w="med" len="med"/>
          </a:ln>
        </p:spPr>
      </p:cxnSp>
      <p:cxnSp>
        <p:nvCxnSpPr>
          <p:cNvPr id="29" name="AutoShape 13"/>
          <p:cNvCxnSpPr>
            <a:cxnSpLocks noChangeShapeType="1"/>
            <a:stCxn id="9" idx="6"/>
          </p:cNvCxnSpPr>
          <p:nvPr/>
        </p:nvCxnSpPr>
        <p:spPr bwMode="auto">
          <a:xfrm>
            <a:off x="5783696" y="4235426"/>
            <a:ext cx="426244" cy="33129"/>
          </a:xfrm>
          <a:prstGeom prst="straightConnector1">
            <a:avLst/>
          </a:prstGeom>
          <a:noFill/>
          <a:ln w="9525">
            <a:solidFill>
              <a:schemeClr val="tx1"/>
            </a:solidFill>
            <a:round/>
            <a:headEnd type="none" w="med" len="med"/>
            <a:tailEnd type="none" w="med" len="med"/>
          </a:ln>
        </p:spPr>
      </p:cxnSp>
      <p:cxnSp>
        <p:nvCxnSpPr>
          <p:cNvPr id="30" name="Straight Arrow Connector 29"/>
          <p:cNvCxnSpPr/>
          <p:nvPr/>
        </p:nvCxnSpPr>
        <p:spPr>
          <a:xfrm flipH="1" flipV="1">
            <a:off x="3784304" y="4937896"/>
            <a:ext cx="703991" cy="1838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639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79388" y="1341438"/>
            <a:ext cx="8305800" cy="2303586"/>
          </a:xfrm>
        </p:spPr>
        <p:txBody>
          <a:bodyPr/>
          <a:lstStyle/>
          <a:p>
            <a:r>
              <a:rPr lang="en-US" dirty="0"/>
              <a:t>Initial modularity Q = 0</a:t>
            </a:r>
          </a:p>
          <a:p>
            <a:r>
              <a:rPr lang="en-US" dirty="0"/>
              <a:t>Start processing nodes in order</a:t>
            </a:r>
          </a:p>
          <a:p>
            <a:r>
              <a:rPr lang="en-US" dirty="0"/>
              <a:t>	</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246328"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78845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35640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29951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57243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15723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00448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57243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15723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478845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59076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 1</a:t>
            </a:r>
          </a:p>
        </p:txBody>
      </p:sp>
      <p:sp>
        <p:nvSpPr>
          <p:cNvPr id="3" name="Content Placeholder 2"/>
          <p:cNvSpPr>
            <a:spLocks noGrp="1"/>
          </p:cNvSpPr>
          <p:nvPr>
            <p:ph idx="1"/>
          </p:nvPr>
        </p:nvSpPr>
        <p:spPr>
          <a:xfrm>
            <a:off x="179388" y="1341438"/>
            <a:ext cx="8305800" cy="2303586"/>
          </a:xfrm>
        </p:spPr>
        <p:txBody>
          <a:bodyPr/>
          <a:lstStyle/>
          <a:p>
            <a:r>
              <a:rPr lang="en-US" sz="2400" dirty="0"/>
              <a:t>Joining node 1 to node 2</a:t>
            </a:r>
          </a:p>
          <a:p>
            <a:pPr marL="342900" indent="-342900">
              <a:buFont typeface="Arial" charset="0"/>
              <a:buChar char="•"/>
            </a:pPr>
            <a:r>
              <a:rPr lang="en-US" sz="2400" dirty="0"/>
              <a:t>Q = 1/2*7 (1 – 2*2/2*7)   = 1/14 * 10 /14 	&gt; 0</a:t>
            </a:r>
          </a:p>
          <a:p>
            <a:r>
              <a:rPr lang="en-US" sz="2400" dirty="0"/>
              <a:t>Joining node 1 to node 3</a:t>
            </a:r>
          </a:p>
          <a:p>
            <a:pPr marL="342900" indent="-342900">
              <a:buFont typeface="Arial" charset="0"/>
              <a:buChar char="•"/>
            </a:pPr>
            <a:r>
              <a:rPr lang="en-US" sz="2400" dirty="0"/>
              <a:t>Q = 1/2*7 (1 – 2*3/2*7)   = 1/14 * 8/14 	&gt; 0</a:t>
            </a:r>
          </a:p>
          <a:p>
            <a:endParaRPr lang="en-US" sz="2400" dirty="0"/>
          </a:p>
          <a:p>
            <a:r>
              <a:rPr lang="en-US" sz="2400" dirty="0"/>
              <a:t>New modularity: 1/14 * 10 /14 </a:t>
            </a:r>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grpSp>
        <p:nvGrpSpPr>
          <p:cNvPr id="38" name="Group 37">
            <a:extLst>
              <a:ext uri="{FF2B5EF4-FFF2-40B4-BE49-F238E27FC236}">
                <a16:creationId xmlns:a16="http://schemas.microsoft.com/office/drawing/2014/main" id="{B5BB8D47-2803-0D40-8288-DEC5D51C8E07}"/>
              </a:ext>
            </a:extLst>
          </p:cNvPr>
          <p:cNvGrpSpPr/>
          <p:nvPr/>
        </p:nvGrpSpPr>
        <p:grpSpPr>
          <a:xfrm>
            <a:off x="2246328" y="4574126"/>
            <a:ext cx="4318794" cy="1382507"/>
            <a:chOff x="2246328" y="4574126"/>
            <a:chExt cx="4318794" cy="1382507"/>
          </a:xfrm>
        </p:grpSpPr>
        <p:sp>
          <p:nvSpPr>
            <p:cNvPr id="5" name="Oval 4"/>
            <p:cNvSpPr/>
            <p:nvPr/>
          </p:nvSpPr>
          <p:spPr bwMode="auto">
            <a:xfrm>
              <a:off x="2246328" y="4574126"/>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5245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500617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57412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5245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678376" y="479015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462352"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678376" y="5374950"/>
              <a:ext cx="927368"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974520" y="522219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5218100" y="479015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5218100" y="5374950"/>
              <a:ext cx="914974" cy="3656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349098" y="5006174"/>
              <a:ext cx="0" cy="51841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1" name="Oval 10">
            <a:extLst>
              <a:ext uri="{FF2B5EF4-FFF2-40B4-BE49-F238E27FC236}">
                <a16:creationId xmlns:a16="http://schemas.microsoft.com/office/drawing/2014/main" id="{D67A5A5F-EC6C-4B43-8ADE-2593CB24A2F0}"/>
              </a:ext>
            </a:extLst>
          </p:cNvPr>
          <p:cNvSpPr/>
          <p:nvPr/>
        </p:nvSpPr>
        <p:spPr bwMode="auto">
          <a:xfrm>
            <a:off x="3275856"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0" name="Oval 19">
            <a:extLst>
              <a:ext uri="{FF2B5EF4-FFF2-40B4-BE49-F238E27FC236}">
                <a16:creationId xmlns:a16="http://schemas.microsoft.com/office/drawing/2014/main" id="{243B4C7A-AB27-1941-BADC-00FE7F9857A3}"/>
              </a:ext>
            </a:extLst>
          </p:cNvPr>
          <p:cNvSpPr/>
          <p:nvPr/>
        </p:nvSpPr>
        <p:spPr bwMode="auto">
          <a:xfrm>
            <a:off x="1597939" y="1844824"/>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14" name="TextBox 13">
            <a:extLst>
              <a:ext uri="{FF2B5EF4-FFF2-40B4-BE49-F238E27FC236}">
                <a16:creationId xmlns:a16="http://schemas.microsoft.com/office/drawing/2014/main" id="{55175552-36E8-DF49-82DB-0EA13583D9FE}"/>
              </a:ext>
            </a:extLst>
          </p:cNvPr>
          <p:cNvSpPr txBox="1"/>
          <p:nvPr/>
        </p:nvSpPr>
        <p:spPr>
          <a:xfrm>
            <a:off x="4180127" y="5718106"/>
            <a:ext cx="463589" cy="276999"/>
          </a:xfrm>
          <a:prstGeom prst="rect">
            <a:avLst/>
          </a:prstGeom>
          <a:noFill/>
        </p:spPr>
        <p:txBody>
          <a:bodyPr wrap="none" rtlCol="0">
            <a:spAutoFit/>
          </a:bodyPr>
          <a:lstStyle/>
          <a:p>
            <a:r>
              <a:rPr lang="en-US" dirty="0"/>
              <a:t>m=7</a:t>
            </a:r>
          </a:p>
        </p:txBody>
      </p:sp>
      <p:sp>
        <p:nvSpPr>
          <p:cNvPr id="21" name="TextBox 20">
            <a:extLst>
              <a:ext uri="{FF2B5EF4-FFF2-40B4-BE49-F238E27FC236}">
                <a16:creationId xmlns:a16="http://schemas.microsoft.com/office/drawing/2014/main" id="{3FDB57DF-C447-044B-81E1-CBCD3041C0FE}"/>
              </a:ext>
            </a:extLst>
          </p:cNvPr>
          <p:cNvSpPr txBox="1"/>
          <p:nvPr/>
        </p:nvSpPr>
        <p:spPr>
          <a:xfrm>
            <a:off x="3511900" y="4690653"/>
            <a:ext cx="436338" cy="276999"/>
          </a:xfrm>
          <a:prstGeom prst="rect">
            <a:avLst/>
          </a:prstGeom>
          <a:noFill/>
        </p:spPr>
        <p:txBody>
          <a:bodyPr wrap="none" rtlCol="0">
            <a:spAutoFit/>
          </a:bodyPr>
          <a:lstStyle/>
          <a:p>
            <a:r>
              <a:rPr lang="en-US" sz="1100" dirty="0" err="1"/>
              <a:t>ki</a:t>
            </a:r>
            <a:r>
              <a:rPr lang="en-US" dirty="0"/>
              <a:t>=3</a:t>
            </a:r>
          </a:p>
        </p:txBody>
      </p:sp>
      <p:sp>
        <p:nvSpPr>
          <p:cNvPr id="23" name="TextBox 22">
            <a:extLst>
              <a:ext uri="{FF2B5EF4-FFF2-40B4-BE49-F238E27FC236}">
                <a16:creationId xmlns:a16="http://schemas.microsoft.com/office/drawing/2014/main" id="{AF430250-2C53-AA49-8651-8B09DE76BAD0}"/>
              </a:ext>
            </a:extLst>
          </p:cNvPr>
          <p:cNvSpPr txBox="1"/>
          <p:nvPr/>
        </p:nvSpPr>
        <p:spPr>
          <a:xfrm>
            <a:off x="2218869" y="4260027"/>
            <a:ext cx="436338" cy="276999"/>
          </a:xfrm>
          <a:prstGeom prst="rect">
            <a:avLst/>
          </a:prstGeom>
          <a:noFill/>
        </p:spPr>
        <p:txBody>
          <a:bodyPr wrap="none" rtlCol="0">
            <a:spAutoFit/>
          </a:bodyPr>
          <a:lstStyle/>
          <a:p>
            <a:r>
              <a:rPr lang="en-US" sz="1100" dirty="0" err="1"/>
              <a:t>ki</a:t>
            </a:r>
            <a:r>
              <a:rPr lang="en-US" dirty="0"/>
              <a:t>=2</a:t>
            </a:r>
          </a:p>
        </p:txBody>
      </p:sp>
      <p:sp>
        <p:nvSpPr>
          <p:cNvPr id="15" name="Rectangle 14">
            <a:extLst>
              <a:ext uri="{FF2B5EF4-FFF2-40B4-BE49-F238E27FC236}">
                <a16:creationId xmlns:a16="http://schemas.microsoft.com/office/drawing/2014/main" id="{D722F963-CFD0-4C47-9F8A-93BFD5DC9ADB}"/>
              </a:ext>
            </a:extLst>
          </p:cNvPr>
          <p:cNvSpPr/>
          <p:nvPr/>
        </p:nvSpPr>
        <p:spPr bwMode="auto">
          <a:xfrm>
            <a:off x="2701478" y="183678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6" name="Rectangle 25">
            <a:extLst>
              <a:ext uri="{FF2B5EF4-FFF2-40B4-BE49-F238E27FC236}">
                <a16:creationId xmlns:a16="http://schemas.microsoft.com/office/drawing/2014/main" id="{F1A9EA2A-5ED0-404F-BF2B-CE563DEDE341}"/>
              </a:ext>
            </a:extLst>
          </p:cNvPr>
          <p:cNvSpPr/>
          <p:nvPr/>
        </p:nvSpPr>
        <p:spPr bwMode="auto">
          <a:xfrm>
            <a:off x="2701478" y="2744514"/>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7" name="Rectangle 26">
            <a:extLst>
              <a:ext uri="{FF2B5EF4-FFF2-40B4-BE49-F238E27FC236}">
                <a16:creationId xmlns:a16="http://schemas.microsoft.com/office/drawing/2014/main" id="{211D757E-F09F-E843-8D6C-17B711AA8687}"/>
              </a:ext>
            </a:extLst>
          </p:cNvPr>
          <p:cNvSpPr/>
          <p:nvPr/>
        </p:nvSpPr>
        <p:spPr bwMode="auto">
          <a:xfrm>
            <a:off x="2384932" y="184194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29" name="Rectangle 28">
            <a:extLst>
              <a:ext uri="{FF2B5EF4-FFF2-40B4-BE49-F238E27FC236}">
                <a16:creationId xmlns:a16="http://schemas.microsoft.com/office/drawing/2014/main" id="{6D1A853B-3D26-A44E-9899-CC24ABD5A2DB}"/>
              </a:ext>
            </a:extLst>
          </p:cNvPr>
          <p:cNvSpPr/>
          <p:nvPr/>
        </p:nvSpPr>
        <p:spPr bwMode="auto">
          <a:xfrm>
            <a:off x="2384932" y="2733727"/>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0" name="TextBox 29">
            <a:extLst>
              <a:ext uri="{FF2B5EF4-FFF2-40B4-BE49-F238E27FC236}">
                <a16:creationId xmlns:a16="http://schemas.microsoft.com/office/drawing/2014/main" id="{64D4BF75-A452-ED40-8E12-B5D092AA9475}"/>
              </a:ext>
            </a:extLst>
          </p:cNvPr>
          <p:cNvSpPr txBox="1"/>
          <p:nvPr/>
        </p:nvSpPr>
        <p:spPr>
          <a:xfrm>
            <a:off x="2265140" y="5974160"/>
            <a:ext cx="436338" cy="276999"/>
          </a:xfrm>
          <a:prstGeom prst="rect">
            <a:avLst/>
          </a:prstGeom>
          <a:noFill/>
        </p:spPr>
        <p:txBody>
          <a:bodyPr wrap="none" rtlCol="0">
            <a:spAutoFit/>
          </a:bodyPr>
          <a:lstStyle/>
          <a:p>
            <a:r>
              <a:rPr lang="en-US" sz="1100" dirty="0" err="1"/>
              <a:t>ki</a:t>
            </a:r>
            <a:r>
              <a:rPr lang="en-US" dirty="0"/>
              <a:t>=2</a:t>
            </a:r>
          </a:p>
        </p:txBody>
      </p:sp>
      <p:sp>
        <p:nvSpPr>
          <p:cNvPr id="34" name="Oval 33">
            <a:extLst>
              <a:ext uri="{FF2B5EF4-FFF2-40B4-BE49-F238E27FC236}">
                <a16:creationId xmlns:a16="http://schemas.microsoft.com/office/drawing/2014/main" id="{C0B14A57-A7D5-4B40-A540-965494720752}"/>
              </a:ext>
            </a:extLst>
          </p:cNvPr>
          <p:cNvSpPr/>
          <p:nvPr/>
        </p:nvSpPr>
        <p:spPr bwMode="auto">
          <a:xfrm>
            <a:off x="4379916" y="5689159"/>
            <a:ext cx="266616" cy="28803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5" name="Rectangle 34">
            <a:extLst>
              <a:ext uri="{FF2B5EF4-FFF2-40B4-BE49-F238E27FC236}">
                <a16:creationId xmlns:a16="http://schemas.microsoft.com/office/drawing/2014/main" id="{FC6A43DC-4815-0246-A213-A4EFB5DFB072}"/>
              </a:ext>
            </a:extLst>
          </p:cNvPr>
          <p:cNvSpPr/>
          <p:nvPr/>
        </p:nvSpPr>
        <p:spPr bwMode="auto">
          <a:xfrm>
            <a:off x="2423077" y="423337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6" name="Rectangle 35">
            <a:extLst>
              <a:ext uri="{FF2B5EF4-FFF2-40B4-BE49-F238E27FC236}">
                <a16:creationId xmlns:a16="http://schemas.microsoft.com/office/drawing/2014/main" id="{A6F74F4E-C76F-3E42-BDAF-749E0832BE66}"/>
              </a:ext>
            </a:extLst>
          </p:cNvPr>
          <p:cNvSpPr/>
          <p:nvPr/>
        </p:nvSpPr>
        <p:spPr bwMode="auto">
          <a:xfrm>
            <a:off x="3724626" y="4658649"/>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37" name="Rectangle 36">
            <a:extLst>
              <a:ext uri="{FF2B5EF4-FFF2-40B4-BE49-F238E27FC236}">
                <a16:creationId xmlns:a16="http://schemas.microsoft.com/office/drawing/2014/main" id="{EE2C0953-290A-4543-86F9-ABFCF0E4F4B7}"/>
              </a:ext>
            </a:extLst>
          </p:cNvPr>
          <p:cNvSpPr/>
          <p:nvPr/>
        </p:nvSpPr>
        <p:spPr bwMode="auto">
          <a:xfrm>
            <a:off x="2469012" y="5956633"/>
            <a:ext cx="221083" cy="29607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extLst>
      <p:ext uri="{BB962C8B-B14F-4D97-AF65-F5344CB8AC3E}">
        <p14:creationId xmlns:p14="http://schemas.microsoft.com/office/powerpoint/2010/main" val="3242411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2 and 3</a:t>
            </a:r>
          </a:p>
        </p:txBody>
      </p:sp>
      <p:sp>
        <p:nvSpPr>
          <p:cNvPr id="3" name="Content Placeholder 2"/>
          <p:cNvSpPr>
            <a:spLocks noGrp="1"/>
          </p:cNvSpPr>
          <p:nvPr>
            <p:ph idx="1"/>
          </p:nvPr>
        </p:nvSpPr>
        <p:spPr>
          <a:xfrm>
            <a:off x="179388" y="1341438"/>
            <a:ext cx="8305800" cy="2303586"/>
          </a:xfrm>
        </p:spPr>
        <p:txBody>
          <a:bodyPr/>
          <a:lstStyle/>
          <a:p>
            <a:r>
              <a:rPr lang="en-US" sz="2400" dirty="0"/>
              <a:t>Joining node 2 to node 3 (leaving community of node 1)</a:t>
            </a:r>
          </a:p>
          <a:p>
            <a:pPr marL="342900" indent="-342900">
              <a:buFont typeface="Arial" charset="0"/>
              <a:buChar char="•"/>
            </a:pPr>
            <a:r>
              <a:rPr lang="en-US" sz="2400" dirty="0"/>
              <a:t>no improvement</a:t>
            </a:r>
          </a:p>
          <a:p>
            <a:r>
              <a:rPr lang="en-US" sz="2400" dirty="0"/>
              <a:t>Joining node 3 to community {1,2} (via node 1 or 2)</a:t>
            </a:r>
          </a:p>
          <a:p>
            <a:pPr marL="342900" indent="-342900">
              <a:buFont typeface="Arial" charset="0"/>
              <a:buChar char="•"/>
            </a:pPr>
            <a:r>
              <a:rPr lang="en-US" sz="2400" dirty="0"/>
              <a:t>Q = 1/14 (3 – 4/14 – 6/14 – 6/14) = 1/14 * 26 / 14</a:t>
            </a:r>
          </a:p>
          <a:p>
            <a:r>
              <a:rPr lang="en-US" sz="2400" dirty="0"/>
              <a:t>Joining node 3 to node 4 </a:t>
            </a:r>
          </a:p>
          <a:p>
            <a:pPr marL="342900" indent="-342900">
              <a:buFont typeface="Arial" charset="0"/>
              <a:buChar char="•"/>
            </a:pPr>
            <a:r>
              <a:rPr lang="en-US" sz="2400" dirty="0"/>
              <a:t>Q = 1/14 10/14 + 1/14 (1 – 9/14) = 1/14 * 15/14</a:t>
            </a:r>
            <a:br>
              <a:rPr lang="en-US" sz="2400" dirty="0"/>
            </a:br>
            <a:endParaRPr lang="en-US" sz="2400" dirty="0"/>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246328" y="440157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542472" y="483362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2246328" y="5344685"/>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849324" y="483362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6133074" y="4401579"/>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6133074" y="534468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cxnSpLocks/>
            <a:stCxn id="5" idx="6"/>
            <a:endCxn id="6" idx="1"/>
          </p:cNvCxnSpPr>
          <p:nvPr/>
        </p:nvCxnSpPr>
        <p:spPr bwMode="auto">
          <a:xfrm>
            <a:off x="2678376" y="4617603"/>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cxnSpLocks/>
            <a:stCxn id="5" idx="4"/>
            <a:endCxn id="7" idx="0"/>
          </p:cNvCxnSpPr>
          <p:nvPr/>
        </p:nvCxnSpPr>
        <p:spPr bwMode="auto">
          <a:xfrm>
            <a:off x="2462352"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cxnSpLocks/>
            <a:stCxn id="7" idx="6"/>
            <a:endCxn id="6" idx="3"/>
          </p:cNvCxnSpPr>
          <p:nvPr/>
        </p:nvCxnSpPr>
        <p:spPr bwMode="auto">
          <a:xfrm flipV="1">
            <a:off x="2678376" y="5202403"/>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cxnSpLocks/>
            <a:stCxn id="6" idx="6"/>
            <a:endCxn id="8" idx="2"/>
          </p:cNvCxnSpPr>
          <p:nvPr/>
        </p:nvCxnSpPr>
        <p:spPr bwMode="auto">
          <a:xfrm>
            <a:off x="3974520" y="5049651"/>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cxnSpLocks/>
            <a:stCxn id="8" idx="7"/>
            <a:endCxn id="9" idx="2"/>
          </p:cNvCxnSpPr>
          <p:nvPr/>
        </p:nvCxnSpPr>
        <p:spPr bwMode="auto">
          <a:xfrm flipV="1">
            <a:off x="5218100" y="4617603"/>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cxnSpLocks/>
            <a:stCxn id="8" idx="5"/>
            <a:endCxn id="10" idx="2"/>
          </p:cNvCxnSpPr>
          <p:nvPr/>
        </p:nvCxnSpPr>
        <p:spPr bwMode="auto">
          <a:xfrm>
            <a:off x="5218100" y="5202403"/>
            <a:ext cx="914974"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cxnSpLocks/>
            <a:stCxn id="10" idx="0"/>
            <a:endCxn id="9" idx="4"/>
          </p:cNvCxnSpPr>
          <p:nvPr/>
        </p:nvCxnSpPr>
        <p:spPr bwMode="auto">
          <a:xfrm flipV="1">
            <a:off x="6349098" y="4833627"/>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33230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Processing Nodes 4, 5 and 6</a:t>
            </a:r>
          </a:p>
        </p:txBody>
      </p:sp>
      <p:sp>
        <p:nvSpPr>
          <p:cNvPr id="3" name="Content Placeholder 2"/>
          <p:cNvSpPr>
            <a:spLocks noGrp="1"/>
          </p:cNvSpPr>
          <p:nvPr>
            <p:ph idx="1"/>
          </p:nvPr>
        </p:nvSpPr>
        <p:spPr>
          <a:xfrm>
            <a:off x="179388" y="1341438"/>
            <a:ext cx="8964612" cy="2303586"/>
          </a:xfrm>
        </p:spPr>
        <p:txBody>
          <a:bodyPr/>
          <a:lstStyle/>
          <a:p>
            <a:r>
              <a:rPr lang="en-US" sz="2400" dirty="0"/>
              <a:t>Joining node 4 to community {1,2,3} via 3</a:t>
            </a:r>
          </a:p>
          <a:p>
            <a:pPr marL="342900" indent="-342900">
              <a:buFont typeface="Arial" charset="0"/>
              <a:buChar char="•"/>
            </a:pPr>
            <a:r>
              <a:rPr lang="en-US" sz="2400" dirty="0"/>
              <a:t>Q = 1/14 (4 - 4/14 - 6/14 - 6/14 </a:t>
            </a:r>
            <a:r>
              <a:rPr lang="mr-IN" sz="2400" dirty="0"/>
              <a:t>–</a:t>
            </a:r>
            <a:r>
              <a:rPr lang="en-US" sz="2400" dirty="0"/>
              <a:t> 6/14 </a:t>
            </a:r>
            <a:r>
              <a:rPr lang="mr-IN" sz="2400" dirty="0"/>
              <a:t>–</a:t>
            </a:r>
            <a:r>
              <a:rPr lang="en-US" sz="2400" dirty="0"/>
              <a:t> 6/14 - 9/14) = 1/14 * 19/14</a:t>
            </a:r>
          </a:p>
          <a:p>
            <a:r>
              <a:rPr lang="en-US" sz="2400" dirty="0"/>
              <a:t>Joining node 4 to node 5</a:t>
            </a:r>
          </a:p>
          <a:p>
            <a:pPr marL="342900" indent="-342900">
              <a:buFont typeface="Arial" charset="0"/>
              <a:buChar char="•"/>
            </a:pPr>
            <a:r>
              <a:rPr lang="en-US" sz="2400" dirty="0"/>
              <a:t>Q = 1/14 * 26/14 + 1/14 * (1 – 6/14) = 1/14 * 34/14</a:t>
            </a:r>
          </a:p>
          <a:p>
            <a:r>
              <a:rPr lang="en-US" sz="2400" dirty="0"/>
              <a:t>Finally, also node 6 will join the second community</a:t>
            </a:r>
          </a:p>
          <a:p>
            <a:endParaRPr lang="en-US" sz="24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1981398" y="4157411"/>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3277542" y="4589459"/>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81398" y="5100517"/>
            <a:ext cx="432048" cy="43204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4584394" y="4589459"/>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5868144" y="4157411"/>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5868144" y="5132817"/>
            <a:ext cx="432048" cy="432048"/>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p:cNvCxnSpPr>
            <a:stCxn id="5" idx="6"/>
            <a:endCxn id="6" idx="1"/>
          </p:cNvCxnSpPr>
          <p:nvPr/>
        </p:nvCxnSpPr>
        <p:spPr bwMode="auto">
          <a:xfrm>
            <a:off x="2413446" y="4373435"/>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5" idx="4"/>
            <a:endCxn id="7" idx="0"/>
          </p:cNvCxnSpPr>
          <p:nvPr/>
        </p:nvCxnSpPr>
        <p:spPr bwMode="auto">
          <a:xfrm>
            <a:off x="2197422" y="4589459"/>
            <a:ext cx="0"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7" idx="6"/>
            <a:endCxn id="6" idx="3"/>
          </p:cNvCxnSpPr>
          <p:nvPr/>
        </p:nvCxnSpPr>
        <p:spPr bwMode="auto">
          <a:xfrm flipV="1">
            <a:off x="2413446" y="4958235"/>
            <a:ext cx="927368"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6" idx="6"/>
            <a:endCxn id="8" idx="2"/>
          </p:cNvCxnSpPr>
          <p:nvPr/>
        </p:nvCxnSpPr>
        <p:spPr bwMode="auto">
          <a:xfrm>
            <a:off x="3709590" y="4805483"/>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a:stCxn id="8" idx="7"/>
            <a:endCxn id="9" idx="2"/>
          </p:cNvCxnSpPr>
          <p:nvPr/>
        </p:nvCxnSpPr>
        <p:spPr bwMode="auto">
          <a:xfrm flipV="1">
            <a:off x="4953170" y="4373435"/>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a:stCxn id="8" idx="5"/>
            <a:endCxn id="10" idx="2"/>
          </p:cNvCxnSpPr>
          <p:nvPr/>
        </p:nvCxnSpPr>
        <p:spPr bwMode="auto">
          <a:xfrm>
            <a:off x="4953170" y="4958235"/>
            <a:ext cx="914974" cy="3906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p:cNvCxnSpPr>
            <a:stCxn id="10" idx="0"/>
            <a:endCxn id="9" idx="4"/>
          </p:cNvCxnSpPr>
          <p:nvPr/>
        </p:nvCxnSpPr>
        <p:spPr bwMode="auto">
          <a:xfrm flipV="1">
            <a:off x="6084168" y="4589459"/>
            <a:ext cx="0" cy="5433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725455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Merging Nodes</a:t>
            </a:r>
          </a:p>
        </p:txBody>
      </p:sp>
      <p:sp>
        <p:nvSpPr>
          <p:cNvPr id="3" name="Content Placeholder 2"/>
          <p:cNvSpPr>
            <a:spLocks noGrp="1"/>
          </p:cNvSpPr>
          <p:nvPr>
            <p:ph idx="1"/>
          </p:nvPr>
        </p:nvSpPr>
        <p:spPr>
          <a:xfrm>
            <a:off x="179388" y="1341438"/>
            <a:ext cx="8305800" cy="2303586"/>
          </a:xfrm>
        </p:spPr>
        <p:txBody>
          <a:bodyPr/>
          <a:lstStyle/>
          <a:p>
            <a:r>
              <a:rPr lang="en-US" sz="2400" dirty="0"/>
              <a:t>Now that all nodes have been processed, we merge nodes of the same community in a single new nodes and restart processing</a:t>
            </a:r>
          </a:p>
          <a:p>
            <a:r>
              <a:rPr lang="en-US" sz="2400" dirty="0"/>
              <a:t>Will the two remaining nodes merge? Answer: yes</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2987824" y="4437112"/>
            <a:ext cx="792088" cy="754307"/>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123</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sp>
        <p:nvSpPr>
          <p:cNvPr id="6" name="Oval 5"/>
          <p:cNvSpPr/>
          <p:nvPr/>
        </p:nvSpPr>
        <p:spPr bwMode="auto">
          <a:xfrm>
            <a:off x="5436096" y="4437112"/>
            <a:ext cx="792088" cy="754307"/>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charset="0"/>
                <a:ea typeface="Calibri" charset="0"/>
                <a:cs typeface="Calibri" charset="0"/>
              </a:rPr>
              <a:t>456</a:t>
            </a:r>
            <a:endParaRPr kumimoji="0" lang="en-US" sz="1600" b="0" i="0" u="none" strike="noStrike" cap="none" normalizeH="0" baseline="0" dirty="0">
              <a:ln>
                <a:noFill/>
              </a:ln>
              <a:solidFill>
                <a:schemeClr val="bg1"/>
              </a:solidFill>
              <a:effectLst/>
              <a:latin typeface="Calibri" charset="0"/>
              <a:ea typeface="Calibri" charset="0"/>
              <a:cs typeface="Calibri" charset="0"/>
            </a:endParaRPr>
          </a:p>
        </p:txBody>
      </p:sp>
      <p:cxnSp>
        <p:nvCxnSpPr>
          <p:cNvPr id="12" name="Straight Connector 11"/>
          <p:cNvCxnSpPr>
            <a:stCxn id="5" idx="6"/>
            <a:endCxn id="6" idx="2"/>
          </p:cNvCxnSpPr>
          <p:nvPr/>
        </p:nvCxnSpPr>
        <p:spPr bwMode="auto">
          <a:xfrm>
            <a:off x="3779912" y="4814266"/>
            <a:ext cx="165618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217570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a single community at the top level?</a:t>
            </a:r>
          </a:p>
        </p:txBody>
      </p:sp>
      <p:sp>
        <p:nvSpPr>
          <p:cNvPr id="13314" name="TPAnswers" title="Answer Text"/>
          <p:cNvSpPr>
            <a:spLocks noGrp="1"/>
          </p:cNvSpPr>
          <p:nvPr>
            <p:ph idx="1"/>
            <p:custDataLst>
              <p:tags r:id="rId2"/>
            </p:custDataLst>
          </p:nvPr>
        </p:nvSpPr>
        <p:spPr>
          <a:xfrm>
            <a:off x="179388" y="1600200"/>
            <a:ext cx="8305800" cy="4770438"/>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dense graphs</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never</a:t>
            </a:r>
          </a:p>
        </p:txBody>
      </p:sp>
      <p:sp>
        <p:nvSpPr>
          <p:cNvPr id="2" name="Footer Placeholder 1">
            <a:extLst>
              <a:ext uri="{FF2B5EF4-FFF2-40B4-BE49-F238E27FC236}">
                <a16:creationId xmlns:a16="http://schemas.microsoft.com/office/drawing/2014/main" id="{E0BD5AF5-88AB-F94A-A324-26E089DCC5A2}"/>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en-US" altLang="en-US" sz="3600" dirty="0">
                <a:ea typeface="MS PGothic" charset="-128"/>
              </a:rPr>
              <a:t>Modularity clustering will end up always with the same community structure?</a:t>
            </a:r>
          </a:p>
        </p:txBody>
      </p:sp>
      <p:sp>
        <p:nvSpPr>
          <p:cNvPr id="13314" name="TPAnswers" title="Answer Text"/>
          <p:cNvSpPr>
            <a:spLocks noGrp="1"/>
          </p:cNvSpPr>
          <p:nvPr>
            <p:ph idx="1"/>
            <p:custDataLst>
              <p:tags r:id="rId2"/>
            </p:custDataLst>
          </p:nvPr>
        </p:nvSpPr>
        <p:spPr>
          <a:xfrm>
            <a:off x="179388" y="1772816"/>
            <a:ext cx="8305800" cy="4597822"/>
          </a:xfrm>
        </p:spPr>
        <p:txBody>
          <a:bodyPr>
            <a:normAutofit/>
          </a:bodyPr>
          <a:lstStyle/>
          <a:p>
            <a:pPr marL="514350" indent="-514350">
              <a:buFont typeface="Arial" charset="0"/>
              <a:buAutoNum type="alphaUcPeriod"/>
            </a:pPr>
            <a:r>
              <a:rPr lang="en-US" altLang="en-US" dirty="0">
                <a:ea typeface="MS PGothic" charset="-128"/>
              </a:rPr>
              <a:t>true</a:t>
            </a:r>
          </a:p>
          <a:p>
            <a:pPr marL="514350" indent="-514350">
              <a:buFont typeface="Arial" charset="0"/>
              <a:buAutoNum type="alphaUcPeriod"/>
            </a:pPr>
            <a:r>
              <a:rPr lang="en-US" altLang="en-US" dirty="0">
                <a:ea typeface="MS PGothic" charset="-128"/>
              </a:rPr>
              <a:t>Only for connected graphs</a:t>
            </a:r>
          </a:p>
          <a:p>
            <a:pPr marL="514350" indent="-514350">
              <a:buFont typeface="Arial" charset="0"/>
              <a:buAutoNum type="alphaUcPeriod"/>
            </a:pPr>
            <a:r>
              <a:rPr lang="en-US" altLang="en-US" dirty="0">
                <a:ea typeface="MS PGothic" charset="-128"/>
              </a:rPr>
              <a:t>Only for cliques</a:t>
            </a:r>
          </a:p>
          <a:p>
            <a:pPr marL="514350" indent="-514350">
              <a:buFont typeface="Arial" charset="0"/>
              <a:buAutoNum type="alphaUcPeriod"/>
            </a:pPr>
            <a:r>
              <a:rPr lang="en-US" altLang="en-US" dirty="0">
                <a:ea typeface="MS PGothic" charset="-128"/>
              </a:rPr>
              <a:t>false</a:t>
            </a:r>
          </a:p>
        </p:txBody>
      </p:sp>
      <p:sp>
        <p:nvSpPr>
          <p:cNvPr id="2" name="Footer Placeholder 1">
            <a:extLst>
              <a:ext uri="{FF2B5EF4-FFF2-40B4-BE49-F238E27FC236}">
                <a16:creationId xmlns:a16="http://schemas.microsoft.com/office/drawing/2014/main" id="{0553AEAF-70C3-D342-A05E-89E41C8AC4CF}"/>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24056" cy="914400"/>
          </a:xfrm>
        </p:spPr>
        <p:txBody>
          <a:bodyPr/>
          <a:lstStyle/>
          <a:p>
            <a:r>
              <a:rPr lang="en-US" dirty="0"/>
              <a:t>Modularity to Evaluate Community Quality</a:t>
            </a:r>
          </a:p>
        </p:txBody>
      </p:sp>
      <p:sp>
        <p:nvSpPr>
          <p:cNvPr id="3" name="Content Placeholder 2"/>
          <p:cNvSpPr>
            <a:spLocks noGrp="1"/>
          </p:cNvSpPr>
          <p:nvPr>
            <p:ph idx="1"/>
          </p:nvPr>
        </p:nvSpPr>
        <p:spPr/>
        <p:txBody>
          <a:bodyPr/>
          <a:lstStyle/>
          <a:p>
            <a:r>
              <a:rPr lang="en-US" dirty="0"/>
              <a:t>Modularity can also be used to evaluate the best level to cutoff of a hierarchical clustering</a:t>
            </a:r>
          </a:p>
        </p:txBody>
      </p:sp>
      <p:pic>
        <p:nvPicPr>
          <p:cNvPr id="4" name="Picture 2"/>
          <p:cNvPicPr>
            <a:picLocks noChangeAspect="1" noChangeArrowheads="1"/>
          </p:cNvPicPr>
          <p:nvPr/>
        </p:nvPicPr>
        <p:blipFill>
          <a:blip r:embed="rId3" cstate="print"/>
          <a:srcRect/>
          <a:stretch>
            <a:fillRect/>
          </a:stretch>
        </p:blipFill>
        <p:spPr bwMode="auto">
          <a:xfrm rot="5400000">
            <a:off x="3051788" y="953861"/>
            <a:ext cx="2857500" cy="6683115"/>
          </a:xfrm>
          <a:prstGeom prst="rect">
            <a:avLst/>
          </a:prstGeom>
          <a:noFill/>
          <a:ln w="9525">
            <a:noFill/>
            <a:miter lim="800000"/>
            <a:headEnd/>
            <a:tailEnd/>
          </a:ln>
        </p:spPr>
      </p:pic>
      <p:sp>
        <p:nvSpPr>
          <p:cNvPr id="5" name="TextBox 4"/>
          <p:cNvSpPr txBox="1"/>
          <p:nvPr/>
        </p:nvSpPr>
        <p:spPr>
          <a:xfrm>
            <a:off x="6713161" y="2782957"/>
            <a:ext cx="333746" cy="323165"/>
          </a:xfrm>
          <a:prstGeom prst="rect">
            <a:avLst/>
          </a:prstGeom>
          <a:noFill/>
        </p:spPr>
        <p:txBody>
          <a:bodyPr wrap="none" rtlCol="0">
            <a:spAutoFit/>
          </a:bodyPr>
          <a:lstStyle/>
          <a:p>
            <a:r>
              <a:rPr lang="en-US" sz="1500" b="1" dirty="0">
                <a:latin typeface="Arial" pitchFamily="34" charset="0"/>
                <a:cs typeface="Arial" pitchFamily="34" charset="0"/>
              </a:rPr>
              <a:t>Q</a:t>
            </a:r>
          </a:p>
        </p:txBody>
      </p:sp>
      <p:sp>
        <p:nvSpPr>
          <p:cNvPr id="8" name="Footer Placeholder 3"/>
          <p:cNvSpPr>
            <a:spLocks noGrp="1"/>
          </p:cNvSpPr>
          <p:nvPr>
            <p:ph type="ftr" sz="quarter" idx="10"/>
          </p:nvPr>
        </p:nvSpPr>
        <p:spPr>
          <a:xfrm>
            <a:off x="152400" y="6477000"/>
            <a:ext cx="5867400" cy="228600"/>
          </a:xfrm>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36860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Approach: </a:t>
                </a:r>
                <a:r>
                  <a:rPr lang="en-US" sz="2800" dirty="0"/>
                  <a:t>apply Bayes law</a:t>
                </a:r>
              </a:p>
              <a:p>
                <a:endParaRPr lang="en-US" sz="2800" b="1" dirty="0"/>
              </a:p>
              <a:p>
                <a:r>
                  <a:rPr lang="en-US" sz="2800" b="1" dirty="0"/>
                  <a:t>Feature: </a:t>
                </a:r>
                <a:r>
                  <a:rPr lang="en-US" sz="2800" dirty="0"/>
                  <a:t>Bag of words model: all words and their counts in the document</a:t>
                </a:r>
              </a:p>
              <a:p>
                <a:endParaRPr lang="en-US" sz="2800" dirty="0"/>
              </a:p>
              <a:p>
                <a:r>
                  <a:rPr lang="en-US" sz="2800" dirty="0"/>
                  <a:t>Using Bayes law the probability that document </a:t>
                </a:r>
                <a14:m>
                  <m:oMath xmlns:m="http://schemas.openxmlformats.org/officeDocument/2006/math">
                    <m:r>
                      <a:rPr lang="fr-CH" sz="2800" i="1">
                        <a:latin typeface="Cambria Math" charset="0"/>
                      </a:rPr>
                      <m:t>𝐷</m:t>
                    </m:r>
                    <m:r>
                      <a:rPr lang="fr-CH" sz="2800" i="1">
                        <a:latin typeface="Cambria Math" charset="0"/>
                      </a:rPr>
                      <m:t> </m:t>
                    </m:r>
                  </m:oMath>
                </a14:m>
                <a:r>
                  <a:rPr lang="en-US" sz="2800" dirty="0"/>
                  <a:t>has the class </a:t>
                </a:r>
                <a14:m>
                  <m:oMath xmlns:m="http://schemas.openxmlformats.org/officeDocument/2006/math">
                    <m:r>
                      <a:rPr lang="fr-CH" sz="2800" i="1">
                        <a:latin typeface="Cambria Math" charset="0"/>
                      </a:rPr>
                      <m:t>𝐶</m:t>
                    </m:r>
                  </m:oMath>
                </a14:m>
                <a:r>
                  <a:rPr lang="en-US" sz="2800" dirty="0"/>
                  <a:t> is</a:t>
                </a:r>
              </a:p>
              <a:p>
                <a:pPr/>
                <a14:m>
                  <m:oMathPara xmlns:m="http://schemas.openxmlformats.org/officeDocument/2006/math">
                    <m:oMathParaPr>
                      <m:jc m:val="centerGroup"/>
                    </m:oMathParaPr>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e>
                          <m:r>
                            <a:rPr lang="fr-CH" sz="2800" i="1">
                              <a:latin typeface="Cambria Math" charset="0"/>
                            </a:rPr>
                            <m:t>𝐷</m:t>
                          </m:r>
                        </m:e>
                      </m:d>
                      <m:r>
                        <a:rPr lang="fr-CH" sz="2800" i="1">
                          <a:latin typeface="Cambria Math" charset="0"/>
                        </a:rPr>
                        <m:t>∝</m:t>
                      </m:r>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sub>
                        <m:sup/>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e>
                      </m:nary>
                    </m:oMath>
                  </m:oMathPara>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29975"/>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9337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Modularity - Discussion</a:t>
            </a:r>
          </a:p>
        </p:txBody>
      </p:sp>
      <p:sp>
        <p:nvSpPr>
          <p:cNvPr id="3" name="Content Placeholder 2"/>
          <p:cNvSpPr>
            <a:spLocks noGrp="1"/>
          </p:cNvSpPr>
          <p:nvPr>
            <p:ph idx="1"/>
          </p:nvPr>
        </p:nvSpPr>
        <p:spPr>
          <a:xfrm>
            <a:off x="323528" y="1333500"/>
            <a:ext cx="8305800" cy="5029200"/>
          </a:xfrm>
        </p:spPr>
        <p:txBody>
          <a:bodyPr/>
          <a:lstStyle/>
          <a:p>
            <a:r>
              <a:rPr lang="en-US" sz="2800" dirty="0"/>
              <a:t>Widely used in social network analysis and beyond</a:t>
            </a:r>
          </a:p>
          <a:p>
            <a:pPr marL="457200" indent="-457200">
              <a:buFont typeface="Arial" charset="0"/>
              <a:buChar char="•"/>
            </a:pPr>
            <a:r>
              <a:rPr lang="en-US" sz="2800" dirty="0"/>
              <a:t>Method to extract communities from very large networks very fast</a:t>
            </a:r>
          </a:p>
          <a:p>
            <a:endParaRPr lang="en-US" sz="2800" dirty="0"/>
          </a:p>
          <a:p>
            <a:r>
              <a:rPr lang="en-US" sz="2800" dirty="0"/>
              <a:t>Complexity: O(n log n)</a:t>
            </a:r>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729950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a:t>
            </a:r>
          </a:p>
        </p:txBody>
      </p:sp>
      <p:sp>
        <p:nvSpPr>
          <p:cNvPr id="3" name="Content Placeholder 2"/>
          <p:cNvSpPr>
            <a:spLocks noGrp="1"/>
          </p:cNvSpPr>
          <p:nvPr>
            <p:ph idx="1"/>
          </p:nvPr>
        </p:nvSpPr>
        <p:spPr/>
        <p:txBody>
          <a:bodyPr/>
          <a:lstStyle/>
          <a:p>
            <a:r>
              <a:rPr lang="en-US" sz="2800" b="1" dirty="0"/>
              <a:t>Divisive Community Detection</a:t>
            </a:r>
          </a:p>
          <a:p>
            <a:pPr lvl="1">
              <a:buFont typeface="Arial" charset="0"/>
              <a:buChar char="–"/>
            </a:pPr>
            <a:r>
              <a:rPr lang="en-US" sz="2400" dirty="0"/>
              <a:t>Based on a </a:t>
            </a:r>
            <a:r>
              <a:rPr lang="en-US" sz="2400" b="1" dirty="0" err="1"/>
              <a:t>betweenness</a:t>
            </a:r>
            <a:r>
              <a:rPr lang="en-US" sz="2400" b="1" dirty="0"/>
              <a:t> measure </a:t>
            </a:r>
            <a:r>
              <a:rPr lang="en-US" sz="2400" dirty="0"/>
              <a:t>for edges, measuring how well they separate communities</a:t>
            </a:r>
          </a:p>
          <a:p>
            <a:pPr lvl="1">
              <a:buFont typeface="Arial" charset="0"/>
              <a:buChar char="–"/>
            </a:pPr>
            <a:r>
              <a:rPr lang="en-US" sz="2400" dirty="0"/>
              <a:t>Decomposition of network by splitting along edges with highest separation capacity</a:t>
            </a:r>
          </a:p>
          <a:p>
            <a:r>
              <a:rPr lang="en-US" sz="2800" dirty="0"/>
              <a:t>Overall algorithm</a:t>
            </a:r>
          </a:p>
          <a:p>
            <a:pPr lvl="1"/>
            <a:r>
              <a:rPr lang="en-US" sz="2400" dirty="0"/>
              <a:t>Repeat until no edges are left</a:t>
            </a:r>
          </a:p>
          <a:p>
            <a:pPr lvl="2"/>
            <a:r>
              <a:rPr lang="en-US" sz="2000" dirty="0"/>
              <a:t>Calculate </a:t>
            </a:r>
            <a:r>
              <a:rPr lang="en-US" sz="2000" dirty="0" err="1"/>
              <a:t>betweenness</a:t>
            </a:r>
            <a:r>
              <a:rPr lang="en-US" sz="2000" dirty="0"/>
              <a:t> of edges</a:t>
            </a:r>
          </a:p>
          <a:p>
            <a:pPr lvl="2"/>
            <a:r>
              <a:rPr lang="en-US" sz="2000" dirty="0"/>
              <a:t>Remove edges with highest </a:t>
            </a:r>
            <a:r>
              <a:rPr lang="en-US" sz="2000" dirty="0" err="1"/>
              <a:t>betweenness</a:t>
            </a:r>
            <a:endParaRPr lang="en-US" sz="2000" dirty="0"/>
          </a:p>
          <a:p>
            <a:pPr lvl="2"/>
            <a:r>
              <a:rPr lang="en-US" sz="2000" dirty="0"/>
              <a:t>Resulting connected components are communities</a:t>
            </a:r>
          </a:p>
          <a:p>
            <a:pPr lvl="1"/>
            <a:r>
              <a:rPr lang="en-US" sz="2400" dirty="0"/>
              <a:t>Results in hierarchical decomposition of network</a:t>
            </a:r>
          </a:p>
          <a:p>
            <a:endParaRPr lang="en-US" sz="2800" dirty="0"/>
          </a:p>
          <a:p>
            <a:endParaRPr lang="en-US" sz="2800" dirty="0"/>
          </a:p>
          <a:p>
            <a:pPr>
              <a:buFont typeface="Arial" charset="0"/>
              <a:buChar char="–"/>
            </a:pPr>
            <a:endParaRPr lang="en-US" sz="2800" dirty="0"/>
          </a:p>
          <a:p>
            <a:pPr lvl="1">
              <a:buFont typeface="Arial" charset="0"/>
              <a:buChar char="–"/>
            </a:pPr>
            <a:endParaRPr lang="en-US" sz="24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3299965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a:t>
            </a:r>
            <a:r>
              <a:rPr lang="en-US" dirty="0" err="1"/>
              <a:t>Betweenness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Edge betweenness: fraction of number of  shortest paths passing over the edge</a:t>
                </a:r>
              </a:p>
              <a:p>
                <a:endParaRPr lang="en-US" dirty="0"/>
              </a:p>
              <a:p>
                <a:pPr/>
                <a14:m>
                  <m:oMathPara xmlns:m="http://schemas.openxmlformats.org/officeDocument/2006/math">
                    <m:oMathParaPr>
                      <m:jc m:val="centerGroup"/>
                    </m:oMathParaPr>
                    <m:oMath xmlns:m="http://schemas.openxmlformats.org/officeDocument/2006/math">
                      <m:r>
                        <a:rPr lang="fr-CH" sz="2400" b="0" i="1" smtClean="0">
                          <a:latin typeface="Cambria Math" panose="02040503050406030204" pitchFamily="18" charset="0"/>
                        </a:rPr>
                        <m:t>𝑏𝑒𝑡𝑤𝑒𝑒𝑛𝑛𝑒𝑠𝑠</m:t>
                      </m:r>
                      <m:d>
                        <m:dPr>
                          <m:ctrlPr>
                            <a:rPr lang="fr-CH" sz="2400" b="0" i="1" smtClean="0">
                              <a:latin typeface="Cambria Math" panose="02040503050406030204" pitchFamily="18" charset="0"/>
                            </a:rPr>
                          </m:ctrlPr>
                        </m:dPr>
                        <m:e>
                          <m:r>
                            <a:rPr lang="fr-CH" sz="2400" b="0" i="1" smtClean="0">
                              <a:latin typeface="Cambria Math" panose="02040503050406030204" pitchFamily="18" charset="0"/>
                            </a:rPr>
                            <m:t>𝑣</m:t>
                          </m:r>
                        </m:e>
                      </m:d>
                      <m:r>
                        <a:rPr lang="fr-CH" sz="2400" b="0" i="1" smtClean="0">
                          <a:latin typeface="Cambria Math" panose="02040503050406030204" pitchFamily="18" charset="0"/>
                        </a:rPr>
                        <m:t>=</m:t>
                      </m:r>
                      <m:nary>
                        <m:naryPr>
                          <m:chr m:val="∑"/>
                          <m:supHide m:val="on"/>
                          <m:ctrlPr>
                            <a:rPr lang="fr-CH" sz="2400" b="0" i="1" smtClean="0">
                              <a:latin typeface="Cambria Math" panose="02040503050406030204" pitchFamily="18" charset="0"/>
                            </a:rPr>
                          </m:ctrlPr>
                        </m:naryPr>
                        <m:sub>
                          <m:r>
                            <m:rPr>
                              <m:brk m:alnAt="7"/>
                            </m:rPr>
                            <a:rPr lang="fr-CH" sz="2400" b="0" i="1" smtClean="0">
                              <a:latin typeface="Cambria Math" panose="02040503050406030204" pitchFamily="18" charset="0"/>
                            </a:rPr>
                            <m:t>𝑥</m:t>
                          </m:r>
                          <m:r>
                            <a:rPr lang="fr-CH" sz="2400" b="0" i="1" smtClean="0">
                              <a:latin typeface="Cambria Math" panose="02040503050406030204" pitchFamily="18" charset="0"/>
                            </a:rPr>
                            <m:t>,</m:t>
                          </m:r>
                          <m:r>
                            <a:rPr lang="fr-CH" sz="2400" b="0" i="1" smtClean="0">
                              <a:latin typeface="Cambria Math" panose="02040503050406030204" pitchFamily="18" charset="0"/>
                            </a:rPr>
                            <m:t>𝑦</m:t>
                          </m:r>
                        </m:sub>
                        <m:sup/>
                        <m:e>
                          <m:f>
                            <m:fPr>
                              <m:ctrlPr>
                                <a:rPr lang="fr-CH" sz="2400" b="0" i="1" smtClean="0">
                                  <a:latin typeface="Cambria Math" panose="02040503050406030204" pitchFamily="18" charset="0"/>
                                </a:rPr>
                              </m:ctrlPr>
                            </m:fPr>
                            <m:num>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r>
                                <a:rPr lang="fr-CH" sz="2400" i="1">
                                  <a:latin typeface="Cambria Math" panose="02040503050406030204" pitchFamily="18" charset="0"/>
                                  <a:ea typeface="Cambria Math" panose="02040503050406030204" pitchFamily="18" charset="0"/>
                                </a:rPr>
                                <m:t>(</m:t>
                              </m:r>
                              <m:r>
                                <a:rPr lang="fr-CH" sz="2400" i="1">
                                  <a:latin typeface="Cambria Math" panose="02040503050406030204" pitchFamily="18" charset="0"/>
                                  <a:ea typeface="Cambria Math" panose="02040503050406030204" pitchFamily="18" charset="0"/>
                                </a:rPr>
                                <m:t>𝑣</m:t>
                              </m:r>
                              <m:r>
                                <a:rPr lang="fr-CH" sz="2400" i="1">
                                  <a:latin typeface="Cambria Math" panose="02040503050406030204" pitchFamily="18" charset="0"/>
                                  <a:ea typeface="Cambria Math" panose="02040503050406030204" pitchFamily="18" charset="0"/>
                                </a:rPr>
                                <m:t>)</m:t>
                              </m:r>
                            </m:num>
                            <m:den>
                              <m:sSub>
                                <m:sSubPr>
                                  <m:ctrlPr>
                                    <a:rPr lang="fr-CH" sz="2400" i="1">
                                      <a:latin typeface="Cambria Math" panose="02040503050406030204" pitchFamily="18" charset="0"/>
                                      <a:ea typeface="Cambria Math" panose="02040503050406030204" pitchFamily="18" charset="0"/>
                                    </a:rPr>
                                  </m:ctrlPr>
                                </m:sSubPr>
                                <m:e>
                                  <m:r>
                                    <a:rPr lang="fr-CH" sz="2400" i="1">
                                      <a:latin typeface="Cambria Math" panose="02040503050406030204" pitchFamily="18" charset="0"/>
                                      <a:ea typeface="Cambria Math" panose="02040503050406030204" pitchFamily="18" charset="0"/>
                                    </a:rPr>
                                    <m:t>𝜎</m:t>
                                  </m:r>
                                </m:e>
                                <m:sub>
                                  <m:r>
                                    <a:rPr lang="fr-CH" sz="2400" i="1">
                                      <a:latin typeface="Cambria Math" panose="02040503050406030204" pitchFamily="18" charset="0"/>
                                      <a:ea typeface="Cambria Math" panose="02040503050406030204" pitchFamily="18" charset="0"/>
                                    </a:rPr>
                                    <m:t>𝑥𝑦</m:t>
                                  </m:r>
                                </m:sub>
                              </m:sSub>
                            </m:den>
                          </m:f>
                        </m:e>
                      </m:nary>
                    </m:oMath>
                  </m:oMathPara>
                </a14:m>
                <a:endParaRPr lang="en-US" dirty="0"/>
              </a:p>
              <a:p>
                <a:r>
                  <a:rPr lang="en-US" dirty="0"/>
                  <a:t>where </a:t>
                </a:r>
              </a:p>
              <a:p>
                <a:pPr marL="457200" lvl="1" indent="0">
                  <a:buNone/>
                </a:pP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br>
                  <a:rPr lang="en-US" dirty="0"/>
                </a:br>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dirty="0"/>
                  <a:t>: number of shortest paths from </a:t>
                </a:r>
                <a14:m>
                  <m:oMath xmlns:m="http://schemas.openxmlformats.org/officeDocument/2006/math">
                    <m:r>
                      <m:rPr>
                        <m:brk m:alnAt="7"/>
                      </m:rPr>
                      <a:rPr lang="fr-CH" i="1">
                        <a:latin typeface="Cambria Math" panose="02040503050406030204" pitchFamily="18" charset="0"/>
                      </a:rPr>
                      <m:t>𝑥</m:t>
                    </m:r>
                  </m:oMath>
                </a14:m>
                <a:r>
                  <a:rPr lang="en-US" dirty="0"/>
                  <a:t> to </a:t>
                </a:r>
                <a14:m>
                  <m:oMath xmlns:m="http://schemas.openxmlformats.org/officeDocument/2006/math">
                    <m:r>
                      <m:rPr>
                        <m:brk m:alnAt="7"/>
                      </m:rPr>
                      <a:rPr lang="fr-CH" i="1">
                        <a:latin typeface="Cambria Math" panose="02040503050406030204" pitchFamily="18" charset="0"/>
                      </a:rPr>
                      <m:t>𝑦</m:t>
                    </m:r>
                  </m:oMath>
                </a14:m>
                <a:r>
                  <a:rPr lang="en-US" dirty="0"/>
                  <a:t> passing through </a:t>
                </a:r>
                <a14:m>
                  <m:oMath xmlns:m="http://schemas.openxmlformats.org/officeDocument/2006/math">
                    <m:r>
                      <a:rPr lang="fr-CH" i="1">
                        <a:latin typeface="Cambria Math" panose="02040503050406030204" pitchFamily="18" charset="0"/>
                        <a:ea typeface="Cambria Math" panose="02040503050406030204" pitchFamily="18" charset="0"/>
                      </a:rPr>
                      <m:t>𝑣</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4774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7" name="Picture 2"/>
          <p:cNvPicPr>
            <a:picLocks noChangeAspect="1" noChangeArrowheads="1"/>
          </p:cNvPicPr>
          <p:nvPr/>
        </p:nvPicPr>
        <p:blipFill>
          <a:blip r:embed="rId3" cstate="print"/>
          <a:srcRect/>
          <a:stretch>
            <a:fillRect/>
          </a:stretch>
        </p:blipFill>
        <p:spPr bwMode="auto">
          <a:xfrm>
            <a:off x="1968062" y="1772816"/>
            <a:ext cx="4953000" cy="2912000"/>
          </a:xfrm>
          <a:prstGeom prst="rect">
            <a:avLst/>
          </a:prstGeom>
          <a:noFill/>
          <a:ln w="9525">
            <a:noFill/>
            <a:miter lim="800000"/>
            <a:headEnd/>
            <a:tailEnd/>
          </a:ln>
        </p:spPr>
      </p:pic>
      <p:sp>
        <p:nvSpPr>
          <p:cNvPr id="9" name="TextBox 8"/>
          <p:cNvSpPr txBox="1"/>
          <p:nvPr/>
        </p:nvSpPr>
        <p:spPr>
          <a:xfrm>
            <a:off x="4374914" y="27798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49</a:t>
            </a:r>
          </a:p>
        </p:txBody>
      </p:sp>
      <p:sp>
        <p:nvSpPr>
          <p:cNvPr id="10" name="TextBox 9"/>
          <p:cNvSpPr txBox="1"/>
          <p:nvPr/>
        </p:nvSpPr>
        <p:spPr>
          <a:xfrm>
            <a:off x="3635216" y="26274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33</a:t>
            </a:r>
          </a:p>
        </p:txBody>
      </p:sp>
      <p:sp>
        <p:nvSpPr>
          <p:cNvPr id="11" name="TextBox 10"/>
          <p:cNvSpPr txBox="1"/>
          <p:nvPr/>
        </p:nvSpPr>
        <p:spPr>
          <a:xfrm>
            <a:off x="2949416" y="2094016"/>
            <a:ext cx="383438"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12</a:t>
            </a:r>
          </a:p>
        </p:txBody>
      </p:sp>
      <p:sp>
        <p:nvSpPr>
          <p:cNvPr id="12" name="TextBox 11"/>
          <p:cNvSpPr txBox="1"/>
          <p:nvPr/>
        </p:nvSpPr>
        <p:spPr>
          <a:xfrm>
            <a:off x="2172989" y="2243216"/>
            <a:ext cx="284052" cy="307777"/>
          </a:xfrm>
          <a:prstGeom prst="rect">
            <a:avLst/>
          </a:prstGeom>
          <a:noFill/>
        </p:spPr>
        <p:txBody>
          <a:bodyPr wrap="none" rtlCol="0">
            <a:spAutoFit/>
          </a:bodyPr>
          <a:lstStyle/>
          <a:p>
            <a:r>
              <a:rPr lang="en-US" sz="1400" b="1" dirty="0">
                <a:solidFill>
                  <a:schemeClr val="tx1"/>
                </a:solidFill>
                <a:latin typeface="Arial" pitchFamily="34" charset="0"/>
                <a:cs typeface="Arial" pitchFamily="34" charset="0"/>
              </a:rPr>
              <a:t>1</a:t>
            </a:r>
          </a:p>
        </p:txBody>
      </p:sp>
      <p:cxnSp>
        <p:nvCxnSpPr>
          <p:cNvPr id="14" name="Straight Connector 13"/>
          <p:cNvCxnSpPr/>
          <p:nvPr/>
        </p:nvCxnSpPr>
        <p:spPr>
          <a:xfrm>
            <a:off x="4279300" y="3171450"/>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F8AB050-80B5-4F46-A81A-DEAFB87A7387}"/>
                  </a:ext>
                </a:extLst>
              </p:cNvPr>
              <p:cNvSpPr/>
              <p:nvPr/>
            </p:nvSpPr>
            <p:spPr>
              <a:xfrm>
                <a:off x="3758689" y="4946814"/>
                <a:ext cx="1615892" cy="690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CH" sz="3600" i="1">
                              <a:latin typeface="Cambria Math" panose="02040503050406030204" pitchFamily="18" charset="0"/>
                              <a:ea typeface="Cambria Math" panose="02040503050406030204" pitchFamily="18" charset="0"/>
                            </a:rPr>
                          </m:ctrlPr>
                        </m:sSubPr>
                        <m:e>
                          <m:r>
                            <a:rPr lang="fr-CH" sz="3600" i="1">
                              <a:latin typeface="Cambria Math" panose="02040503050406030204" pitchFamily="18" charset="0"/>
                              <a:ea typeface="Cambria Math" panose="02040503050406030204" pitchFamily="18" charset="0"/>
                            </a:rPr>
                            <m:t>𝜎</m:t>
                          </m:r>
                        </m:e>
                        <m:sub>
                          <m:r>
                            <a:rPr lang="fr-CH" sz="3600" i="1">
                              <a:latin typeface="Cambria Math" panose="02040503050406030204" pitchFamily="18" charset="0"/>
                              <a:ea typeface="Cambria Math" panose="02040503050406030204" pitchFamily="18" charset="0"/>
                            </a:rPr>
                            <m:t>𝑥𝑦</m:t>
                          </m:r>
                        </m:sub>
                      </m:sSub>
                      <m:r>
                        <a:rPr lang="fr-CH" sz="3600" i="1">
                          <a:latin typeface="Cambria Math" panose="02040503050406030204" pitchFamily="18" charset="0"/>
                          <a:ea typeface="Cambria Math" panose="02040503050406030204" pitchFamily="18" charset="0"/>
                        </a:rPr>
                        <m:t>(</m:t>
                      </m:r>
                      <m:r>
                        <a:rPr lang="fr-CH" sz="3600" i="1">
                          <a:latin typeface="Cambria Math" panose="02040503050406030204" pitchFamily="18" charset="0"/>
                          <a:ea typeface="Cambria Math" panose="02040503050406030204" pitchFamily="18" charset="0"/>
                        </a:rPr>
                        <m:t>𝑣</m:t>
                      </m:r>
                      <m:r>
                        <a:rPr lang="fr-CH" sz="3600" i="1">
                          <a:latin typeface="Cambria Math" panose="02040503050406030204" pitchFamily="18" charset="0"/>
                          <a:ea typeface="Cambria Math" panose="02040503050406030204" pitchFamily="18" charset="0"/>
                        </a:rPr>
                        <m:t>)</m:t>
                      </m:r>
                    </m:oMath>
                  </m:oMathPara>
                </a14:m>
                <a:endParaRPr lang="en-US" sz="3600"/>
              </a:p>
            </p:txBody>
          </p:sp>
        </mc:Choice>
        <mc:Fallback xmlns="">
          <p:sp>
            <p:nvSpPr>
              <p:cNvPr id="3" name="Rectangle 2">
                <a:extLst>
                  <a:ext uri="{FF2B5EF4-FFF2-40B4-BE49-F238E27FC236}">
                    <a16:creationId xmlns:a16="http://schemas.microsoft.com/office/drawing/2014/main" id="{3F8AB050-80B5-4F46-A81A-DEAFB87A7387}"/>
                  </a:ext>
                </a:extLst>
              </p:cNvPr>
              <p:cNvSpPr>
                <a:spLocks noRot="1" noChangeAspect="1" noMove="1" noResize="1" noEditPoints="1" noAdjustHandles="1" noChangeArrowheads="1" noChangeShapeType="1" noTextEdit="1"/>
              </p:cNvSpPr>
              <p:nvPr/>
            </p:nvSpPr>
            <p:spPr>
              <a:xfrm>
                <a:off x="3758689" y="4946814"/>
                <a:ext cx="1615892" cy="690061"/>
              </a:xfrm>
              <a:prstGeom prst="rect">
                <a:avLst/>
              </a:prstGeom>
              <a:blipFill>
                <a:blip r:embed="rId4"/>
                <a:stretch>
                  <a:fillRect b="-12727"/>
                </a:stretch>
              </a:blipFill>
            </p:spPr>
            <p:txBody>
              <a:bodyPr/>
              <a:lstStyle/>
              <a:p>
                <a:r>
                  <a:rPr lang="en-US">
                    <a:noFill/>
                  </a:rPr>
                  <a:t> </a:t>
                </a:r>
              </a:p>
            </p:txBody>
          </p:sp>
        </mc:Fallback>
      </mc:AlternateContent>
    </p:spTree>
    <p:extLst>
      <p:ext uri="{BB962C8B-B14F-4D97-AF65-F5344CB8AC3E}">
        <p14:creationId xmlns:p14="http://schemas.microsoft.com/office/powerpoint/2010/main" val="12679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Underlying Intuition</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323528" y="2132856"/>
            <a:ext cx="4077585" cy="297180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4545253" y="2132856"/>
            <a:ext cx="4245429" cy="2971800"/>
          </a:xfrm>
          <a:prstGeom prst="rect">
            <a:avLst/>
          </a:prstGeom>
          <a:noFill/>
          <a:ln w="9525">
            <a:noFill/>
            <a:miter lim="800000"/>
            <a:headEnd/>
            <a:tailEnd/>
          </a:ln>
        </p:spPr>
      </p:pic>
      <p:sp>
        <p:nvSpPr>
          <p:cNvPr id="7" name="TextBox 6"/>
          <p:cNvSpPr txBox="1"/>
          <p:nvPr/>
        </p:nvSpPr>
        <p:spPr>
          <a:xfrm>
            <a:off x="489848" y="5352785"/>
            <a:ext cx="3839705"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strengths (call volume)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
        <p:nvSpPr>
          <p:cNvPr id="8" name="TextBox 7"/>
          <p:cNvSpPr txBox="1"/>
          <p:nvPr/>
        </p:nvSpPr>
        <p:spPr>
          <a:xfrm>
            <a:off x="5440139" y="5317426"/>
            <a:ext cx="2629054" cy="83099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2400" b="1" dirty="0">
                <a:solidFill>
                  <a:schemeClr val="tx1"/>
                </a:solidFill>
                <a:latin typeface="Calibri"/>
                <a:cs typeface="Calibri"/>
              </a:rPr>
              <a:t>Edge </a:t>
            </a:r>
            <a:r>
              <a:rPr lang="en-US" sz="2400" b="1" dirty="0" err="1">
                <a:solidFill>
                  <a:schemeClr val="tx1"/>
                </a:solidFill>
                <a:latin typeface="Calibri"/>
                <a:cs typeface="Calibri"/>
              </a:rPr>
              <a:t>betweenness</a:t>
            </a:r>
            <a:r>
              <a:rPr lang="en-US" sz="2400" b="1" dirty="0">
                <a:solidFill>
                  <a:schemeClr val="tx1"/>
                </a:solidFill>
                <a:latin typeface="Calibri"/>
                <a:cs typeface="Calibri"/>
              </a:rPr>
              <a:t> </a:t>
            </a:r>
            <a:br>
              <a:rPr lang="en-US" sz="2400" b="1" dirty="0">
                <a:solidFill>
                  <a:schemeClr val="tx1"/>
                </a:solidFill>
                <a:latin typeface="Calibri"/>
                <a:cs typeface="Calibri"/>
              </a:rPr>
            </a:br>
            <a:r>
              <a:rPr lang="en-US" sz="2400" b="1" dirty="0">
                <a:solidFill>
                  <a:schemeClr val="tx1"/>
                </a:solidFill>
                <a:latin typeface="Calibri"/>
                <a:cs typeface="Calibri"/>
              </a:rPr>
              <a:t>in a real network</a:t>
            </a:r>
          </a:p>
        </p:txBody>
      </p:sp>
    </p:spTree>
    <p:extLst>
      <p:ext uri="{BB962C8B-B14F-4D97-AF65-F5344CB8AC3E}">
        <p14:creationId xmlns:p14="http://schemas.microsoft.com/office/powerpoint/2010/main" val="2836717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3315" name="Picture 3"/>
          <p:cNvPicPr>
            <a:picLocks noChangeAspect="1" noChangeArrowheads="1"/>
          </p:cNvPicPr>
          <p:nvPr/>
        </p:nvPicPr>
        <p:blipFill>
          <a:blip r:embed="rId3"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486483" y="4272924"/>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6" cstate="print"/>
          <a:srcRect/>
          <a:stretch>
            <a:fillRect/>
          </a:stretch>
        </p:blipFill>
        <p:spPr bwMode="auto">
          <a:xfrm>
            <a:off x="4858731" y="4224978"/>
            <a:ext cx="4108341" cy="2257425"/>
          </a:xfrm>
          <a:prstGeom prst="rect">
            <a:avLst/>
          </a:prstGeom>
          <a:noFill/>
          <a:ln w="9525">
            <a:noFill/>
            <a:miter lim="800000"/>
            <a:headEnd/>
            <a:tailEnd/>
          </a:ln>
        </p:spPr>
      </p:pic>
      <p:sp>
        <p:nvSpPr>
          <p:cNvPr id="16" name="TextBox 15"/>
          <p:cNvSpPr txBox="1"/>
          <p:nvPr/>
        </p:nvSpPr>
        <p:spPr>
          <a:xfrm>
            <a:off x="341785"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1</a:t>
            </a:r>
          </a:p>
        </p:txBody>
      </p:sp>
      <p:sp>
        <p:nvSpPr>
          <p:cNvPr id="17" name="TextBox 16"/>
          <p:cNvSpPr txBox="1"/>
          <p:nvPr/>
        </p:nvSpPr>
        <p:spPr>
          <a:xfrm>
            <a:off x="4827591" y="1288018"/>
            <a:ext cx="877163" cy="369332"/>
          </a:xfrm>
          <a:prstGeom prst="rect">
            <a:avLst/>
          </a:prstGeom>
          <a:noFill/>
        </p:spPr>
        <p:txBody>
          <a:bodyPr wrap="none" rtlCol="0">
            <a:spAutoFit/>
          </a:bodyPr>
          <a:lstStyle/>
          <a:p>
            <a:r>
              <a:rPr lang="en-US" sz="1800" b="1" dirty="0">
                <a:latin typeface="Arial" pitchFamily="34" charset="0"/>
                <a:cs typeface="Arial" pitchFamily="34" charset="0"/>
              </a:rPr>
              <a:t>Step 2</a:t>
            </a:r>
          </a:p>
        </p:txBody>
      </p:sp>
      <p:sp>
        <p:nvSpPr>
          <p:cNvPr id="18" name="TextBox 17"/>
          <p:cNvSpPr txBox="1"/>
          <p:nvPr/>
        </p:nvSpPr>
        <p:spPr>
          <a:xfrm>
            <a:off x="486483" y="3861048"/>
            <a:ext cx="877163" cy="369332"/>
          </a:xfrm>
          <a:prstGeom prst="rect">
            <a:avLst/>
          </a:prstGeom>
          <a:noFill/>
        </p:spPr>
        <p:txBody>
          <a:bodyPr wrap="none" rtlCol="0">
            <a:spAutoFit/>
          </a:bodyPr>
          <a:lstStyle/>
          <a:p>
            <a:r>
              <a:rPr lang="en-US" sz="1800" b="1" dirty="0">
                <a:latin typeface="Arial" pitchFamily="34" charset="0"/>
                <a:cs typeface="Arial" pitchFamily="34" charset="0"/>
              </a:rPr>
              <a:t>Step 3</a:t>
            </a:r>
          </a:p>
        </p:txBody>
      </p:sp>
      <p:sp>
        <p:nvSpPr>
          <p:cNvPr id="19" name="TextBox 18"/>
          <p:cNvSpPr txBox="1"/>
          <p:nvPr/>
        </p:nvSpPr>
        <p:spPr>
          <a:xfrm>
            <a:off x="4832846" y="3861048"/>
            <a:ext cx="4160113" cy="369332"/>
          </a:xfrm>
          <a:prstGeom prst="rect">
            <a:avLst/>
          </a:prstGeom>
          <a:noFill/>
        </p:spPr>
        <p:txBody>
          <a:bodyPr wrap="none" rtlCol="0">
            <a:spAutoFit/>
          </a:bodyPr>
          <a:lstStyle/>
          <a:p>
            <a:r>
              <a:rPr lang="en-US" sz="1800" b="1" dirty="0">
                <a:latin typeface="Arial" pitchFamily="34" charset="0"/>
                <a:cs typeface="Arial" pitchFamily="34" charset="0"/>
              </a:rPr>
              <a:t>Hierarchical </a:t>
            </a:r>
            <a:r>
              <a:rPr lang="en-US" sz="1800" b="1">
                <a:latin typeface="Arial" pitchFamily="34" charset="0"/>
                <a:cs typeface="Arial" pitchFamily="34" charset="0"/>
              </a:rPr>
              <a:t>network decomposition</a:t>
            </a:r>
            <a:endParaRPr lang="en-US" sz="1800" b="1" dirty="0">
              <a:latin typeface="Arial" pitchFamily="34" charset="0"/>
              <a:cs typeface="Arial" pitchFamily="34" charset="0"/>
            </a:endParaRPr>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
        <p:nvSpPr>
          <p:cNvPr id="12" name="TextBox 11"/>
          <p:cNvSpPr txBox="1"/>
          <p:nvPr/>
        </p:nvSpPr>
        <p:spPr>
          <a:xfrm>
            <a:off x="2987824" y="561945"/>
            <a:ext cx="6480720" cy="400110"/>
          </a:xfrm>
          <a:prstGeom prst="rect">
            <a:avLst/>
          </a:prstGeom>
          <a:noFill/>
        </p:spPr>
        <p:txBody>
          <a:bodyPr wrap="square" rtlCol="0">
            <a:spAutoFit/>
          </a:bodyPr>
          <a:lstStyle/>
          <a:p>
            <a:pPr algn="ctr"/>
            <a:r>
              <a:rPr lang="en-US" sz="2000" dirty="0">
                <a:solidFill>
                  <a:schemeClr val="tx1"/>
                </a:solidFill>
                <a:latin typeface="Arial" pitchFamily="34" charset="0"/>
                <a:cs typeface="Arial" pitchFamily="34" charset="0"/>
              </a:rPr>
              <a:t>Need to re-compute </a:t>
            </a:r>
            <a:r>
              <a:rPr lang="en-US" sz="2000" dirty="0" err="1">
                <a:solidFill>
                  <a:schemeClr val="tx1"/>
                </a:solidFill>
                <a:latin typeface="Arial" pitchFamily="34" charset="0"/>
                <a:cs typeface="Arial" pitchFamily="34" charset="0"/>
              </a:rPr>
              <a:t>betweenness</a:t>
            </a:r>
            <a:r>
              <a:rPr lang="en-US" sz="2000" dirty="0">
                <a:solidFill>
                  <a:schemeClr val="tx1"/>
                </a:solidFill>
                <a:latin typeface="Arial" pitchFamily="34" charset="0"/>
                <a:cs typeface="Arial" pitchFamily="34" charset="0"/>
              </a:rPr>
              <a:t> at every step</a:t>
            </a:r>
          </a:p>
        </p:txBody>
      </p:sp>
    </p:spTree>
    <p:extLst>
      <p:ext uri="{BB962C8B-B14F-4D97-AF65-F5344CB8AC3E}">
        <p14:creationId xmlns:p14="http://schemas.microsoft.com/office/powerpoint/2010/main" val="2461349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pic>
        <p:nvPicPr>
          <p:cNvPr id="140290" name="Picture 2"/>
          <p:cNvPicPr>
            <a:picLocks noChangeAspect="1" noChangeArrowheads="1"/>
          </p:cNvPicPr>
          <p:nvPr/>
        </p:nvPicPr>
        <p:blipFill>
          <a:blip r:embed="rId3" cstate="print"/>
          <a:srcRect/>
          <a:stretch>
            <a:fillRect/>
          </a:stretch>
        </p:blipFill>
        <p:spPr bwMode="auto">
          <a:xfrm>
            <a:off x="1331640" y="1052736"/>
            <a:ext cx="6288835" cy="4953000"/>
          </a:xfrm>
          <a:prstGeom prst="rect">
            <a:avLst/>
          </a:prstGeom>
          <a:noFill/>
          <a:ln w="9525">
            <a:noFill/>
            <a:miter lim="800000"/>
            <a:headEnd/>
            <a:tailEnd/>
          </a:ln>
        </p:spPr>
      </p:pic>
      <p:sp>
        <p:nvSpPr>
          <p:cNvPr id="8" name="TextBox 7"/>
          <p:cNvSpPr txBox="1"/>
          <p:nvPr/>
        </p:nvSpPr>
        <p:spPr>
          <a:xfrm>
            <a:off x="2057400" y="6072091"/>
            <a:ext cx="43434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dirty="0">
                <a:solidFill>
                  <a:schemeClr val="tx1"/>
                </a:solidFill>
                <a:latin typeface="Calibri"/>
                <a:cs typeface="Calibri"/>
              </a:rPr>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343097172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Sample Results</a:t>
            </a:r>
          </a:p>
        </p:txBody>
      </p:sp>
      <p:sp>
        <p:nvSpPr>
          <p:cNvPr id="3" name="Content Placeholder 2"/>
          <p:cNvSpPr>
            <a:spLocks noGrp="1"/>
          </p:cNvSpPr>
          <p:nvPr>
            <p:ph idx="1"/>
          </p:nvPr>
        </p:nvSpPr>
        <p:spPr/>
        <p:txBody>
          <a:bodyPr/>
          <a:lstStyle/>
          <a:p>
            <a:r>
              <a:rPr lang="en-US" b="1" dirty="0"/>
              <a:t>Zachary’s Karate club:  </a:t>
            </a:r>
            <a:r>
              <a:rPr lang="en-US" dirty="0"/>
              <a:t>Hierarchical decomposition</a:t>
            </a:r>
          </a:p>
        </p:txBody>
      </p:sp>
      <mc:AlternateContent xmlns:mc="http://schemas.openxmlformats.org/markup-compatibility/2006" xmlns:p14="http://schemas.microsoft.com/office/powerpoint/2010/main">
        <mc:Choice Requires="p14">
          <p:contentPart p14:bwMode="auto" r:id="rId3">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6"/>
              <a:stretch>
                <a:fillRect/>
              </a:stretch>
            </p:blipFill>
            <p:spPr>
              <a:xfrm>
                <a:off x="8420755" y="4336169"/>
                <a:ext cx="136803" cy="8114"/>
              </a:xfrm>
              <a:prstGeom prst="rect">
                <a:avLst/>
              </a:prstGeom>
            </p:spPr>
          </p:pic>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580092"/>
            <a:ext cx="5800576" cy="3517091"/>
          </a:xfrm>
          <a:prstGeom prst="rect">
            <a:avLst/>
          </a:prstGeom>
        </p:spPr>
      </p:pic>
    </p:spTree>
    <p:extLst>
      <p:ext uri="{BB962C8B-B14F-4D97-AF65-F5344CB8AC3E}">
        <p14:creationId xmlns:p14="http://schemas.microsoft.com/office/powerpoint/2010/main" val="256962277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Computing </a:t>
            </a:r>
            <a:r>
              <a:rPr lang="en-US" dirty="0" err="1"/>
              <a:t>Betweenness</a:t>
            </a:r>
            <a:r>
              <a:rPr lang="en-US" dirty="0"/>
              <a:t> - BFS</a:t>
            </a:r>
          </a:p>
        </p:txBody>
      </p:sp>
      <p:sp>
        <p:nvSpPr>
          <p:cNvPr id="9" name="Content Placeholder 8"/>
          <p:cNvSpPr>
            <a:spLocks noGrp="1"/>
          </p:cNvSpPr>
          <p:nvPr>
            <p:ph sz="half" idx="1"/>
          </p:nvPr>
        </p:nvSpPr>
        <p:spPr>
          <a:xfrm>
            <a:off x="457200" y="1447800"/>
            <a:ext cx="4038600" cy="4949952"/>
          </a:xfrm>
        </p:spPr>
        <p:txBody>
          <a:bodyPr>
            <a:normAutofit/>
          </a:bodyPr>
          <a:lstStyle/>
          <a:p>
            <a:r>
              <a:rPr lang="en-US" sz="3200" dirty="0">
                <a:solidFill>
                  <a:schemeClr val="tx1"/>
                </a:solidFill>
              </a:rPr>
              <a:t>Computing </a:t>
            </a:r>
            <a:r>
              <a:rPr lang="en-US" sz="3200" dirty="0" err="1">
                <a:solidFill>
                  <a:schemeClr val="tx1"/>
                </a:solidFill>
              </a:rPr>
              <a:t>betweenness</a:t>
            </a:r>
            <a:r>
              <a:rPr lang="en-US" sz="3200" dirty="0">
                <a:solidFill>
                  <a:schemeClr val="tx1"/>
                </a:solidFill>
              </a:rPr>
              <a:t> of paths starting at node A</a:t>
            </a:r>
          </a:p>
        </p:txBody>
      </p:sp>
      <p:pic>
        <p:nvPicPr>
          <p:cNvPr id="137218" name="Picture 2"/>
          <p:cNvPicPr>
            <a:picLocks noChangeAspect="1" noChangeArrowheads="1"/>
          </p:cNvPicPr>
          <p:nvPr/>
        </p:nvPicPr>
        <p:blipFill>
          <a:blip r:embed="rId3"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4"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chemeClr val="tx1"/>
                </a:solidFill>
                <a:latin typeface="Arial" pitchFamily="34" charset="0"/>
                <a:cs typeface="Arial" pitchFamily="34" charset="0"/>
              </a:rPr>
              <a:t>0</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1</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2</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3</a:t>
            </a:r>
          </a:p>
          <a:p>
            <a:endParaRPr lang="en-US" sz="1600" dirty="0">
              <a:solidFill>
                <a:schemeClr val="tx1"/>
              </a:solidFill>
              <a:latin typeface="Arial" pitchFamily="34" charset="0"/>
              <a:cs typeface="Arial" pitchFamily="34" charset="0"/>
            </a:endParaRPr>
          </a:p>
          <a:p>
            <a:endParaRPr lang="en-US" sz="1600" dirty="0">
              <a:solidFill>
                <a:schemeClr val="tx1"/>
              </a:solidFill>
              <a:latin typeface="Arial" pitchFamily="34" charset="0"/>
              <a:cs typeface="Arial" pitchFamily="34" charset="0"/>
            </a:endParaRPr>
          </a:p>
          <a:p>
            <a:r>
              <a:rPr lang="en-US" sz="1600" dirty="0">
                <a:solidFill>
                  <a:schemeClr val="tx1"/>
                </a:solidFill>
                <a:latin typeface="Arial" pitchFamily="34" charset="0"/>
                <a:cs typeface="Arial" pitchFamily="34" charset="0"/>
              </a:rPr>
              <a:t>4</a:t>
            </a:r>
          </a:p>
        </p:txBody>
      </p:sp>
      <p:sp>
        <p:nvSpPr>
          <p:cNvPr id="4" name="TextBox 3"/>
          <p:cNvSpPr txBox="1"/>
          <p:nvPr/>
        </p:nvSpPr>
        <p:spPr>
          <a:xfrm>
            <a:off x="5341665" y="1447800"/>
            <a:ext cx="3240360" cy="1077218"/>
          </a:xfrm>
          <a:prstGeom prst="rect">
            <a:avLst/>
          </a:prstGeom>
          <a:solidFill>
            <a:schemeClr val="bg1"/>
          </a:solidFill>
        </p:spPr>
        <p:txBody>
          <a:bodyPr wrap="square" rtlCol="0">
            <a:spAutoFit/>
          </a:bodyPr>
          <a:lstStyle/>
          <a:p>
            <a:pPr algn="l"/>
            <a:r>
              <a:rPr lang="en-US" sz="3200" dirty="0">
                <a:solidFill>
                  <a:schemeClr val="tx1"/>
                </a:solidFill>
                <a:latin typeface="Calibri"/>
                <a:cs typeface="Calibri"/>
              </a:rPr>
              <a:t>Perform BFS starting from A</a:t>
            </a:r>
          </a:p>
        </p:txBody>
      </p:sp>
      <p:sp>
        <p:nvSpPr>
          <p:cNvPr id="7" name="Footer Placeholder 6"/>
          <p:cNvSpPr>
            <a:spLocks noGrp="1"/>
          </p:cNvSpPr>
          <p:nvPr>
            <p:ph type="ftr" sz="quarter" idx="10"/>
          </p:nvPr>
        </p:nvSpPr>
        <p:spPr/>
        <p:txBody>
          <a:bodyPr/>
          <a:lstStyle/>
          <a:p>
            <a:r>
              <a:rPr lang="fr-CH"/>
              <a:t>©2020, Karl Aberer, EPFL-IC, Laboratoire de systèmes d'informations répartis </a:t>
            </a:r>
            <a:endParaRPr lang="en-GB"/>
          </a:p>
        </p:txBody>
      </p:sp>
    </p:spTree>
    <p:extLst>
      <p:ext uri="{BB962C8B-B14F-4D97-AF65-F5344CB8AC3E}">
        <p14:creationId xmlns:p14="http://schemas.microsoft.com/office/powerpoint/2010/main" val="213462253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Computing </a:t>
            </a:r>
            <a:r>
              <a:rPr lang="en-US" dirty="0" err="1"/>
              <a:t>Betweenness</a:t>
            </a:r>
            <a:r>
              <a:rPr lang="en-US" dirty="0"/>
              <a:t> – Path Counting</a:t>
            </a:r>
          </a:p>
        </p:txBody>
      </p:sp>
      <p:sp>
        <p:nvSpPr>
          <p:cNvPr id="5" name="Footer Placeholder 4"/>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8" name="Picture 3"/>
          <p:cNvPicPr>
            <a:picLocks noChangeAspect="1" noChangeArrowheads="1"/>
          </p:cNvPicPr>
          <p:nvPr/>
        </p:nvPicPr>
        <p:blipFill>
          <a:blip r:embed="rId3" cstate="print"/>
          <a:srcRect/>
          <a:stretch>
            <a:fillRect/>
          </a:stretch>
        </p:blipFill>
        <p:spPr bwMode="auto">
          <a:xfrm>
            <a:off x="2898155" y="2405896"/>
            <a:ext cx="4412729" cy="3975432"/>
          </a:xfrm>
          <a:prstGeom prst="rect">
            <a:avLst/>
          </a:prstGeom>
          <a:noFill/>
          <a:ln w="9525">
            <a:noFill/>
            <a:miter lim="800000"/>
            <a:headEnd/>
            <a:tailEnd/>
          </a:ln>
        </p:spPr>
      </p:pic>
      <p:sp>
        <p:nvSpPr>
          <p:cNvPr id="9" name="TextBox 8"/>
          <p:cNvSpPr txBox="1"/>
          <p:nvPr/>
        </p:nvSpPr>
        <p:spPr>
          <a:xfrm>
            <a:off x="8363550" y="254991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14" name="Group 13"/>
          <p:cNvGrpSpPr/>
          <p:nvPr/>
        </p:nvGrpSpPr>
        <p:grpSpPr>
          <a:xfrm>
            <a:off x="3605201" y="3342000"/>
            <a:ext cx="4033017" cy="414176"/>
            <a:chOff x="2758766" y="2348880"/>
            <a:chExt cx="4033017" cy="414176"/>
          </a:xfrm>
        </p:grpSpPr>
        <p:sp>
          <p:nvSpPr>
            <p:cNvPr id="10" name="Rectangle 9"/>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2" name="Rectangle 11"/>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3" name="Rectangle 12"/>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8" name="Group 17"/>
          <p:cNvGrpSpPr/>
          <p:nvPr/>
        </p:nvGrpSpPr>
        <p:grpSpPr>
          <a:xfrm>
            <a:off x="4050283" y="4193557"/>
            <a:ext cx="3143286" cy="400110"/>
            <a:chOff x="3203848" y="3200437"/>
            <a:chExt cx="3143286" cy="400110"/>
          </a:xfrm>
        </p:grpSpPr>
        <p:sp>
          <p:nvSpPr>
            <p:cNvPr id="15" name="Rectangle 14"/>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6" name="Rectangle 15"/>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7" name="Rectangle 16"/>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22" name="Group 21"/>
          <p:cNvGrpSpPr/>
          <p:nvPr/>
        </p:nvGrpSpPr>
        <p:grpSpPr>
          <a:xfrm>
            <a:off x="4683254" y="4998184"/>
            <a:ext cx="1946262" cy="400110"/>
            <a:chOff x="3836819" y="4005064"/>
            <a:chExt cx="1946262" cy="400110"/>
          </a:xfrm>
        </p:grpSpPr>
        <p:sp>
          <p:nvSpPr>
            <p:cNvPr id="19" name="Rectangle 18"/>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20" name="Rectangle 19"/>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21" name="Rectangle 20"/>
          <p:cNvSpPr/>
          <p:nvPr/>
        </p:nvSpPr>
        <p:spPr>
          <a:xfrm>
            <a:off x="5680583" y="585447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sp>
        <p:nvSpPr>
          <p:cNvPr id="23" name="Content Placeholder 2"/>
          <p:cNvSpPr>
            <a:spLocks noGrp="1"/>
          </p:cNvSpPr>
          <p:nvPr>
            <p:ph idx="1"/>
          </p:nvPr>
        </p:nvSpPr>
        <p:spPr>
          <a:xfrm>
            <a:off x="179388" y="1341438"/>
            <a:ext cx="8305800" cy="1295474"/>
          </a:xfrm>
        </p:spPr>
        <p:txBody>
          <a:bodyPr/>
          <a:lstStyle/>
          <a:p>
            <a:r>
              <a:rPr lang="en-US" dirty="0"/>
              <a:t>Count the number of shortest paths from </a:t>
            </a:r>
            <a:br>
              <a:rPr lang="en-US" dirty="0"/>
            </a:br>
            <a:r>
              <a:rPr lang="en-US" dirty="0"/>
              <a:t>A to all other nodes of the network</a:t>
            </a:r>
          </a:p>
        </p:txBody>
      </p:sp>
      <mc:AlternateContent xmlns:mc="http://schemas.openxmlformats.org/markup-compatibility/2006" xmlns:a14="http://schemas.microsoft.com/office/drawing/2010/main">
        <mc:Choice Requires="a14">
          <p:sp>
            <p:nvSpPr>
              <p:cNvPr id="25" name="TextBox 24"/>
              <p:cNvSpPr txBox="1"/>
              <p:nvPr/>
            </p:nvSpPr>
            <p:spPr>
              <a:xfrm>
                <a:off x="55443" y="5059288"/>
                <a:ext cx="4044504" cy="1089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2000" b="0" i="1" smtClean="0">
                          <a:latin typeface="Cambria Math" charset="0"/>
                        </a:rPr>
                        <m:t>#</m:t>
                      </m:r>
                      <m:r>
                        <a:rPr lang="fr-CH" sz="2000" b="0" i="1" smtClean="0">
                          <a:latin typeface="Cambria Math" charset="0"/>
                        </a:rPr>
                        <m:t>𝑠h𝑜𝑟𝑡𝑒𝑠𝑡𝑝𝑎𝑡h𝑠</m:t>
                      </m:r>
                      <m:d>
                        <m:dPr>
                          <m:ctrlPr>
                            <a:rPr lang="fr-CH" sz="2000" b="0" i="1" smtClean="0">
                              <a:latin typeface="Cambria Math" panose="02040503050406030204" pitchFamily="18" charset="0"/>
                            </a:rPr>
                          </m:ctrlPr>
                        </m:dPr>
                        <m:e>
                          <m:r>
                            <a:rPr lang="fr-CH" sz="2000" b="0" i="1" smtClean="0">
                              <a:latin typeface="Cambria Math" charset="0"/>
                            </a:rPr>
                            <m:t>𝐴</m:t>
                          </m:r>
                          <m:r>
                            <a:rPr lang="fr-CH" sz="2000" b="0" i="1" smtClean="0">
                              <a:latin typeface="Cambria Math" charset="0"/>
                            </a:rPr>
                            <m:t>−</m:t>
                          </m:r>
                          <m:r>
                            <a:rPr lang="fr-CH" sz="2000" b="0" i="1" smtClean="0">
                              <a:latin typeface="Cambria Math" charset="0"/>
                            </a:rPr>
                            <m:t>𝑋</m:t>
                          </m:r>
                        </m:e>
                      </m:d>
                      <m:r>
                        <a:rPr lang="fr-CH" sz="2000" b="0" i="1" smtClean="0">
                          <a:latin typeface="Cambria Math" charset="0"/>
                        </a:rPr>
                        <m:t>=</m:t>
                      </m:r>
                    </m:oMath>
                  </m:oMathPara>
                </a14:m>
                <a:endParaRPr lang="fr-CH" sz="2000" b="0" i="1" dirty="0">
                  <a:latin typeface="Cambria Math" charset="0"/>
                </a:endParaRPr>
              </a:p>
              <a:p>
                <a:pPr/>
                <a14:m>
                  <m:oMathPara xmlns:m="http://schemas.openxmlformats.org/officeDocument/2006/math">
                    <m:oMathParaPr>
                      <m:jc m:val="centerGroup"/>
                    </m:oMathParaPr>
                    <m:oMath xmlns:m="http://schemas.openxmlformats.org/officeDocument/2006/math">
                      <m:r>
                        <a:rPr lang="fr-CH" sz="2000" b="0" i="1" smtClean="0">
                          <a:latin typeface="Cambria Math" charset="0"/>
                        </a:rPr>
                        <m:t> </m:t>
                      </m:r>
                      <m:nary>
                        <m:naryPr>
                          <m:chr m:val="∑"/>
                          <m:supHide m:val="on"/>
                          <m:ctrlPr>
                            <a:rPr lang="fr-CH" sz="2000" b="0" i="1" smtClean="0">
                              <a:latin typeface="Cambria Math" panose="02040503050406030204" pitchFamily="18" charset="0"/>
                            </a:rPr>
                          </m:ctrlPr>
                        </m:naryPr>
                        <m:sub>
                          <m:r>
                            <m:rPr>
                              <m:brk m:alnAt="7"/>
                            </m:rPr>
                            <a:rPr lang="fr-CH" sz="2000" b="0" i="1" smtClean="0">
                              <a:latin typeface="Cambria Math" charset="0"/>
                            </a:rPr>
                            <m:t>𝑃</m:t>
                          </m:r>
                          <m:r>
                            <a:rPr lang="fr-CH" sz="2000" b="0" i="1" smtClean="0">
                              <a:latin typeface="Cambria Math" charset="0"/>
                            </a:rPr>
                            <m:t> </m:t>
                          </m:r>
                          <m:r>
                            <a:rPr lang="fr-CH" sz="2000" b="0" i="1" smtClean="0">
                              <a:latin typeface="Cambria Math" charset="0"/>
                            </a:rPr>
                            <m:t>𝑝𝑎𝑟𝑒𝑛𝑡</m:t>
                          </m:r>
                          <m:r>
                            <a:rPr lang="fr-CH" sz="2000" b="0" i="1" smtClean="0">
                              <a:latin typeface="Cambria Math" charset="0"/>
                            </a:rPr>
                            <m:t> </m:t>
                          </m:r>
                          <m:r>
                            <a:rPr lang="fr-CH" sz="2000" b="0" i="1" smtClean="0">
                              <a:latin typeface="Cambria Math" charset="0"/>
                            </a:rPr>
                            <m:t>𝑜𝑓</m:t>
                          </m:r>
                          <m:r>
                            <a:rPr lang="fr-CH" sz="2000" b="0" i="1" smtClean="0">
                              <a:latin typeface="Cambria Math" charset="0"/>
                            </a:rPr>
                            <m:t> </m:t>
                          </m:r>
                          <m:r>
                            <a:rPr lang="fr-CH" sz="2000" b="0" i="1" smtClean="0">
                              <a:latin typeface="Cambria Math" charset="0"/>
                            </a:rPr>
                            <m:t>𝑋</m:t>
                          </m:r>
                        </m:sub>
                        <m:sup/>
                        <m:e>
                          <m:r>
                            <a:rPr lang="fr-CH" sz="2000" b="0" i="1" smtClean="0">
                              <a:latin typeface="Cambria Math" charset="0"/>
                            </a:rPr>
                            <m:t>#</m:t>
                          </m:r>
                          <m:r>
                            <a:rPr lang="fr-CH" sz="2000" b="0" i="1" smtClean="0">
                              <a:latin typeface="Cambria Math" charset="0"/>
                            </a:rPr>
                            <m:t>𝑠h𝑜𝑟𝑡𝑒𝑠𝑡𝑝𝑎𝑡h𝑠</m:t>
                          </m:r>
                          <m:r>
                            <a:rPr lang="fr-CH" sz="2000" b="0" i="1" smtClean="0">
                              <a:latin typeface="Cambria Math" charset="0"/>
                            </a:rPr>
                            <m:t>(</m:t>
                          </m:r>
                          <m:r>
                            <a:rPr lang="fr-CH" sz="2000" b="0" i="1" smtClean="0">
                              <a:latin typeface="Cambria Math" charset="0"/>
                            </a:rPr>
                            <m:t>𝐴</m:t>
                          </m:r>
                          <m:r>
                            <a:rPr lang="fr-CH" sz="2000" b="0" i="1" smtClean="0">
                              <a:latin typeface="Cambria Math" charset="0"/>
                            </a:rPr>
                            <m:t>−</m:t>
                          </m:r>
                          <m:r>
                            <a:rPr lang="fr-CH" sz="2000" b="0" i="1" smtClean="0">
                              <a:latin typeface="Cambria Math" charset="0"/>
                            </a:rPr>
                            <m:t>𝑃</m:t>
                          </m:r>
                          <m:r>
                            <a:rPr lang="fr-CH" sz="2000" b="0" i="1" smtClean="0">
                              <a:latin typeface="Cambria Math" charset="0"/>
                            </a:rPr>
                            <m:t>)</m:t>
                          </m:r>
                        </m:e>
                      </m:nary>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55443" y="5059288"/>
                <a:ext cx="4044504" cy="1089465"/>
              </a:xfrm>
              <a:prstGeom prst="rect">
                <a:avLst/>
              </a:prstGeom>
              <a:blipFill>
                <a:blip r:embed="rId4"/>
                <a:stretch>
                  <a:fillRect l="-10000" t="-71264" r="-625" b="-134483"/>
                </a:stretch>
              </a:blipFill>
            </p:spPr>
            <p:txBody>
              <a:bodyPr/>
              <a:lstStyle/>
              <a:p>
                <a:r>
                  <a:rPr lang="en-US">
                    <a:noFill/>
                  </a:rPr>
                  <a:t> </a:t>
                </a:r>
              </a:p>
            </p:txBody>
          </p:sp>
        </mc:Fallback>
      </mc:AlternateContent>
    </p:spTree>
    <p:extLst>
      <p:ext uri="{BB962C8B-B14F-4D97-AF65-F5344CB8AC3E}">
        <p14:creationId xmlns:p14="http://schemas.microsoft.com/office/powerpoint/2010/main" val="4950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b="1" dirty="0"/>
                  <a:t>Training</a:t>
                </a:r>
              </a:p>
              <a:p>
                <a:r>
                  <a:rPr lang="en-GB" sz="2800" dirty="0"/>
                  <a:t>How characteristic is word </a:t>
                </a:r>
                <a14:m>
                  <m:oMath xmlns:m="http://schemas.openxmlformats.org/officeDocument/2006/math">
                    <m:r>
                      <a:rPr lang="fr-CH" sz="2800" i="1">
                        <a:latin typeface="Cambria Math" charset="0"/>
                      </a:rPr>
                      <m:t>𝑤</m:t>
                    </m:r>
                  </m:oMath>
                </a14:m>
                <a:r>
                  <a:rPr lang="en-GB" sz="2800" dirty="0"/>
                  <a:t> for class </a:t>
                </a:r>
                <a14:m>
                  <m:oMath xmlns:m="http://schemas.openxmlformats.org/officeDocument/2006/math">
                    <m:r>
                      <a:rPr lang="fr-CH" sz="2800" i="1">
                        <a:latin typeface="Cambria Math" charset="0"/>
                      </a:rPr>
                      <m:t>𝐶</m:t>
                    </m:r>
                  </m:oMath>
                </a14:m>
                <a:r>
                  <a:rPr lang="en-GB" sz="2800" dirty="0"/>
                  <a:t>?</a:t>
                </a:r>
              </a:p>
              <a:p>
                <a:r>
                  <a:rPr lang="fr-CH"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𝑤</m:t>
                        </m:r>
                      </m:e>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𝑤</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r>
                          <a:rPr lang="fr-CH" sz="2800" i="1">
                            <a:latin typeface="Cambria Math" charset="0"/>
                            <a:ea typeface="Cambria Math" charset="0"/>
                            <a:cs typeface="Cambria Math" charset="0"/>
                          </a:rPr>
                          <m:t>+1</m:t>
                        </m:r>
                      </m:num>
                      <m:den>
                        <m:nary>
                          <m:naryPr>
                            <m:chr m:val="∑"/>
                            <m:limLoc m:val="subSup"/>
                            <m:supHide m:val="on"/>
                            <m:ctrlPr>
                              <a:rPr lang="fr-CH" sz="2800" i="1">
                                <a:latin typeface="Cambria Math" panose="02040503050406030204" pitchFamily="18" charset="0"/>
                              </a:rPr>
                            </m:ctrlPr>
                          </m:naryPr>
                          <m:sub>
                            <m:r>
                              <m:rPr>
                                <m:brk m:alnAt="9"/>
                              </m:rPr>
                              <a:rPr lang="fr-CH" sz="2800" i="1">
                                <a:latin typeface="Cambria Math" charset="0"/>
                              </a:rPr>
                              <m:t>𝑤</m:t>
                            </m:r>
                            <m:r>
                              <a:rPr lang="fr-CH" sz="2800" i="1">
                                <a:latin typeface="Cambria Math" charset="0"/>
                              </a:rPr>
                              <m:t>′</m:t>
                            </m:r>
                          </m:sub>
                          <m:sup/>
                          <m:e>
                            <m:d>
                              <m:dPr>
                                <m:begChr m:val="|"/>
                                <m:endChr m:val="|"/>
                                <m:ctrlPr>
                                  <a:rPr lang="fr-CH" sz="2800" i="1">
                                    <a:latin typeface="Cambria Math" panose="02040503050406030204" pitchFamily="18" charset="0"/>
                                  </a:rPr>
                                </m:ctrlPr>
                              </m:dPr>
                              <m:e>
                                <m:sSup>
                                  <m:sSupPr>
                                    <m:ctrlPr>
                                      <a:rPr lang="fr-CH" sz="2800" i="1">
                                        <a:latin typeface="Cambria Math" panose="02040503050406030204" pitchFamily="18" charset="0"/>
                                      </a:rPr>
                                    </m:ctrlPr>
                                  </m:sSupPr>
                                  <m:e>
                                    <m:r>
                                      <a:rPr lang="fr-CH" sz="2800" i="1">
                                        <a:latin typeface="Cambria Math" charset="0"/>
                                      </a:rPr>
                                      <m:t>𝑤</m:t>
                                    </m:r>
                                  </m:e>
                                  <m:sup>
                                    <m:r>
                                      <a:rPr lang="fr-CH" sz="2800" i="1">
                                        <a:latin typeface="Cambria Math" charset="0"/>
                                      </a:rPr>
                                      <m:t>′</m:t>
                                    </m:r>
                                  </m:sup>
                                </m:sSup>
                                <m:r>
                                  <a:rPr lang="fr-CH" sz="2800" i="1">
                                    <a:latin typeface="Cambria Math" charset="0"/>
                                  </a:rPr>
                                  <m:t>∈</m:t>
                                </m:r>
                                <m:r>
                                  <a:rPr lang="fr-CH" sz="2800" i="1">
                                    <a:latin typeface="Cambria Math" charset="0"/>
                                  </a:rPr>
                                  <m:t>𝐷</m:t>
                                </m:r>
                                <m:r>
                                  <a:rPr lang="fr-CH" sz="2800" i="1">
                                    <a:latin typeface="Cambria Math" charset="0"/>
                                  </a:rPr>
                                  <m:t>,</m:t>
                                </m:r>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rPr>
                                  <m:t>𝐶</m:t>
                                </m:r>
                              </m:e>
                            </m:d>
                          </m:e>
                        </m:nary>
                        <m:r>
                          <a:rPr lang="fr-CH" sz="2800" i="1">
                            <a:latin typeface="Cambria Math" charset="0"/>
                          </a:rPr>
                          <m:t>+1</m:t>
                        </m:r>
                      </m:den>
                    </m:f>
                  </m:oMath>
                </a14:m>
                <a:endParaRPr lang="en-US" sz="2800" dirty="0"/>
              </a:p>
              <a:p>
                <a:r>
                  <a:rPr lang="en-US" sz="2800" dirty="0"/>
                  <a:t>How frequent is class </a:t>
                </a:r>
                <a14:m>
                  <m:oMath xmlns:m="http://schemas.openxmlformats.org/officeDocument/2006/math">
                    <m:r>
                      <a:rPr lang="fr-CH" sz="2800" i="1">
                        <a:latin typeface="Cambria Math" charset="0"/>
                      </a:rPr>
                      <m:t>𝐶</m:t>
                    </m:r>
                  </m:oMath>
                </a14:m>
                <a:r>
                  <a:rPr lang="en-US" sz="2800" dirty="0"/>
                  <a:t>?</a:t>
                </a:r>
              </a:p>
              <a:p>
                <a:r>
                  <a:rPr lang="en-US" sz="2800" dirty="0"/>
                  <a:t>		</a:t>
                </a:r>
                <a14:m>
                  <m:oMath xmlns:m="http://schemas.openxmlformats.org/officeDocument/2006/math">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f>
                      <m:fPr>
                        <m:ctrlPr>
                          <a:rPr lang="fr-CH" sz="2800" i="1">
                            <a:latin typeface="Cambria Math" panose="02040503050406030204" pitchFamily="18" charset="0"/>
                          </a:rPr>
                        </m:ctrlPr>
                      </m:fPr>
                      <m:num>
                        <m:d>
                          <m:dPr>
                            <m:begChr m:val="|"/>
                            <m:endChr m:val="|"/>
                            <m:ctrlPr>
                              <a:rPr lang="fr-CH" sz="2800" i="1">
                                <a:latin typeface="Cambria Math" panose="02040503050406030204" pitchFamily="18" charset="0"/>
                              </a:rPr>
                            </m:ctrlPr>
                          </m:dPr>
                          <m:e>
                            <m:r>
                              <a:rPr lang="fr-CH" sz="2800" i="1">
                                <a:latin typeface="Cambria Math" charset="0"/>
                              </a:rPr>
                              <m:t>𝐷</m:t>
                            </m:r>
                            <m:r>
                              <a:rPr lang="fr-CH" sz="2800" i="1">
                                <a:latin typeface="Cambria Math" charset="0"/>
                                <a:ea typeface="Cambria Math" charset="0"/>
                                <a:cs typeface="Cambria Math" charset="0"/>
                              </a:rPr>
                              <m:t>∈</m:t>
                            </m:r>
                            <m:r>
                              <a:rPr lang="fr-CH" sz="2800" i="1">
                                <a:latin typeface="Cambria Math" charset="0"/>
                                <a:ea typeface="Cambria Math" charset="0"/>
                                <a:cs typeface="Cambria Math" charset="0"/>
                              </a:rPr>
                              <m:t>𝐶</m:t>
                            </m:r>
                          </m:e>
                        </m:d>
                      </m:num>
                      <m:den>
                        <m:d>
                          <m:dPr>
                            <m:begChr m:val="|"/>
                            <m:endChr m:val="|"/>
                            <m:ctrlPr>
                              <a:rPr lang="fr-CH" sz="2800" i="1">
                                <a:latin typeface="Cambria Math" panose="02040503050406030204" pitchFamily="18" charset="0"/>
                              </a:rPr>
                            </m:ctrlPr>
                          </m:dPr>
                          <m:e>
                            <m:r>
                              <a:rPr lang="fr-CH" sz="2800" i="1">
                                <a:latin typeface="Cambria Math" charset="0"/>
                                <a:ea typeface="Cambria Math" charset="0"/>
                                <a:cs typeface="Cambria Math" charset="0"/>
                              </a:rPr>
                              <m:t>𝒟</m:t>
                            </m:r>
                          </m:e>
                        </m:d>
                      </m:den>
                    </m:f>
                    <m:r>
                      <a:rPr lang="fr-CH" sz="2800" i="1">
                        <a:latin typeface="Cambria Math" panose="02040503050406030204" pitchFamily="18" charset="0"/>
                        <a:ea typeface="Cambria Math" charset="0"/>
                        <a:cs typeface="Cambria Math" charset="0"/>
                      </a:rPr>
                      <m:t> </m:t>
                    </m:r>
                  </m:oMath>
                </a14:m>
                <a:endParaRPr lang="en-US" sz="2800" dirty="0"/>
              </a:p>
              <a:p>
                <a:r>
                  <a:rPr lang="en-US" sz="2800" b="1" dirty="0"/>
                  <a:t>Classification</a:t>
                </a:r>
                <a:r>
                  <a:rPr lang="en-US" sz="2800" dirty="0"/>
                  <a:t>: Thus the most probable class is the one with the largest probability</a:t>
                </a:r>
              </a:p>
              <a:p>
                <a:pPr/>
                <a14:m>
                  <m:oMathPara xmlns:m="http://schemas.openxmlformats.org/officeDocument/2006/math">
                    <m:oMathParaPr>
                      <m:jc m:val="centerGroup"/>
                    </m:oMathParaPr>
                    <m:oMath xmlns:m="http://schemas.openxmlformats.org/officeDocument/2006/math">
                      <m:sSub>
                        <m:sSubPr>
                          <m:ctrlPr>
                            <a:rPr lang="fr-CH" sz="2800" i="1">
                              <a:latin typeface="Cambria Math" panose="02040503050406030204" pitchFamily="18" charset="0"/>
                            </a:rPr>
                          </m:ctrlPr>
                        </m:sSubPr>
                        <m:e>
                          <m:r>
                            <a:rPr lang="fr-CH" sz="2800" i="1">
                              <a:latin typeface="Cambria Math" charset="0"/>
                            </a:rPr>
                            <m:t>𝐶</m:t>
                          </m:r>
                        </m:e>
                        <m:sub>
                          <m:r>
                            <a:rPr lang="fr-CH" sz="2800" i="1">
                              <a:latin typeface="Cambria Math" charset="0"/>
                            </a:rPr>
                            <m:t>𝑁𝐵</m:t>
                          </m:r>
                        </m:sub>
                      </m:sSub>
                      <m:r>
                        <a:rPr lang="fr-CH" sz="2800" i="1">
                          <a:latin typeface="Cambria Math" charset="0"/>
                        </a:rPr>
                        <m:t>=</m:t>
                      </m:r>
                      <m:func>
                        <m:funcPr>
                          <m:ctrlPr>
                            <a:rPr lang="fr-CH" sz="2800" i="1">
                              <a:latin typeface="Cambria Math" panose="02040503050406030204" pitchFamily="18" charset="0"/>
                            </a:rPr>
                          </m:ctrlPr>
                        </m:funcPr>
                        <m:fName>
                          <m:limLow>
                            <m:limLowPr>
                              <m:ctrlPr>
                                <a:rPr lang="fr-CH" sz="2800" i="1">
                                  <a:latin typeface="Cambria Math" panose="02040503050406030204" pitchFamily="18" charset="0"/>
                                </a:rPr>
                              </m:ctrlPr>
                            </m:limLowPr>
                            <m:e>
                              <m:r>
                                <m:rPr>
                                  <m:sty m:val="p"/>
                                </m:rPr>
                                <a:rPr lang="fr-CH" sz="2800">
                                  <a:latin typeface="Cambria Math" charset="0"/>
                                </a:rPr>
                                <m:t>argmax</m:t>
                              </m:r>
                            </m:e>
                            <m:lim>
                              <m:r>
                                <a:rPr lang="fr-CH" sz="2800" i="1">
                                  <a:latin typeface="Cambria Math" charset="0"/>
                                </a:rPr>
                                <m:t>𝐶</m:t>
                              </m:r>
                            </m:lim>
                          </m:limLow>
                        </m:fName>
                        <m:e>
                          <m:d>
                            <m:dPr>
                              <m:ctrlPr>
                                <a:rPr lang="fr-CH" sz="2800" i="1">
                                  <a:latin typeface="Cambria Math" panose="02040503050406030204" pitchFamily="18" charset="0"/>
                                </a:rPr>
                              </m:ctrlPr>
                            </m:dPr>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d>
                                    <m:dPr>
                                      <m:ctrlPr>
                                        <a:rPr lang="fr-CH" sz="2800" i="1">
                                          <a:latin typeface="Cambria Math" panose="02040503050406030204" pitchFamily="18" charset="0"/>
                                        </a:rPr>
                                      </m:ctrlPr>
                                    </m:dPr>
                                    <m:e>
                                      <m:r>
                                        <a:rPr lang="fr-CH" sz="2800" i="1">
                                          <a:latin typeface="Cambria Math" charset="0"/>
                                        </a:rPr>
                                        <m:t>𝐶</m:t>
                                      </m:r>
                                    </m:e>
                                  </m:d>
                                  <m:r>
                                    <a:rPr lang="fr-CH" sz="2800" i="1">
                                      <a:latin typeface="Cambria Math" charset="0"/>
                                    </a:rPr>
                                    <m:t>+</m:t>
                                  </m:r>
                                  <m:nary>
                                    <m:naryPr>
                                      <m:chr m:val="∑"/>
                                      <m:supHide m:val="on"/>
                                      <m:ctrlPr>
                                        <a:rPr lang="fr-CH" sz="2800" i="1">
                                          <a:latin typeface="Cambria Math" panose="02040503050406030204" pitchFamily="18" charset="0"/>
                                        </a:rPr>
                                      </m:ctrlPr>
                                    </m:naryPr>
                                    <m:sub>
                                      <m:r>
                                        <m:rPr>
                                          <m:brk m:alnAt="7"/>
                                        </m:rPr>
                                        <a:rPr lang="fr-CH" sz="2800" i="1">
                                          <a:latin typeface="Cambria Math" charset="0"/>
                                        </a:rPr>
                                        <m:t>𝑤</m:t>
                                      </m:r>
                                      <m:r>
                                        <a:rPr lang="fr-CH" sz="2800" i="1">
                                          <a:latin typeface="Cambria Math" charset="0"/>
                                          <a:ea typeface="Cambria Math" charset="0"/>
                                          <a:cs typeface="Cambria Math" charset="0"/>
                                        </a:rPr>
                                        <m:t>∈</m:t>
                                      </m:r>
                                      <m:r>
                                        <a:rPr lang="fr-CH" sz="2800" b="0" i="1" smtClean="0">
                                          <a:latin typeface="Cambria Math" charset="0"/>
                                          <a:ea typeface="Cambria Math" charset="0"/>
                                          <a:cs typeface="Cambria Math" charset="0"/>
                                        </a:rPr>
                                        <m:t>𝐷</m:t>
                                      </m:r>
                                    </m:sub>
                                    <m:sup/>
                                    <m:e>
                                      <m:func>
                                        <m:funcPr>
                                          <m:ctrlPr>
                                            <a:rPr lang="fr-CH" sz="2800" i="1">
                                              <a:latin typeface="Cambria Math" panose="02040503050406030204" pitchFamily="18" charset="0"/>
                                            </a:rPr>
                                          </m:ctrlPr>
                                        </m:funcPr>
                                        <m:fName>
                                          <m:r>
                                            <m:rPr>
                                              <m:sty m:val="p"/>
                                            </m:rPr>
                                            <a:rPr lang="fr-CH" sz="2800">
                                              <a:latin typeface="Cambria Math" charset="0"/>
                                            </a:rPr>
                                            <m:t>log</m:t>
                                          </m:r>
                                        </m:fName>
                                        <m:e>
                                          <m:r>
                                            <a:rPr lang="fr-CH" sz="2800" i="1">
                                              <a:latin typeface="Cambria Math" charset="0"/>
                                            </a:rPr>
                                            <m:t>𝑃</m:t>
                                          </m:r>
                                          <m:r>
                                            <a:rPr lang="fr-CH" sz="2800" i="1">
                                              <a:latin typeface="Cambria Math" charset="0"/>
                                            </a:rPr>
                                            <m:t>(</m:t>
                                          </m:r>
                                          <m:r>
                                            <a:rPr lang="fr-CH" sz="2800" i="1">
                                              <a:latin typeface="Cambria Math" charset="0"/>
                                            </a:rPr>
                                            <m:t>𝑤</m:t>
                                          </m:r>
                                          <m:r>
                                            <a:rPr lang="fr-CH" sz="2800" i="1">
                                              <a:latin typeface="Cambria Math" charset="0"/>
                                            </a:rPr>
                                            <m:t>|</m:t>
                                          </m:r>
                                          <m:r>
                                            <a:rPr lang="fr-CH" sz="2800" i="1">
                                              <a:latin typeface="Cambria Math" charset="0"/>
                                            </a:rPr>
                                            <m:t>𝐶</m:t>
                                          </m:r>
                                          <m:r>
                                            <a:rPr lang="fr-CH" sz="2800" i="1">
                                              <a:latin typeface="Cambria Math" charset="0"/>
                                            </a:rPr>
                                            <m:t>)</m:t>
                                          </m:r>
                                        </m:e>
                                      </m:func>
                                    </m:e>
                                  </m:nary>
                                </m:e>
                              </m:func>
                            </m:e>
                          </m:d>
                        </m:e>
                      </m:func>
                    </m:oMath>
                  </m:oMathPara>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74" t="-1259" b="-46096"/>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a:extLst>
              <a:ext uri="{FF2B5EF4-FFF2-40B4-BE49-F238E27FC236}">
                <a16:creationId xmlns:a16="http://schemas.microsoft.com/office/drawing/2014/main" id="{345CD037-B463-F743-A621-EF295A94986B}"/>
              </a:ext>
            </a:extLst>
          </p:cNvPr>
          <p:cNvSpPr/>
          <p:nvPr/>
        </p:nvSpPr>
        <p:spPr bwMode="auto">
          <a:xfrm>
            <a:off x="5385022" y="2348880"/>
            <a:ext cx="655712"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
        <p:nvSpPr>
          <p:cNvPr id="6" name="TextBox 5">
            <a:extLst>
              <a:ext uri="{FF2B5EF4-FFF2-40B4-BE49-F238E27FC236}">
                <a16:creationId xmlns:a16="http://schemas.microsoft.com/office/drawing/2014/main" id="{0FDCB185-A10C-D74C-8F14-15FDBC3C6EF0}"/>
              </a:ext>
            </a:extLst>
          </p:cNvPr>
          <p:cNvSpPr txBox="1"/>
          <p:nvPr/>
        </p:nvSpPr>
        <p:spPr>
          <a:xfrm>
            <a:off x="6052296" y="2580873"/>
            <a:ext cx="2327881" cy="400110"/>
          </a:xfrm>
          <a:prstGeom prst="rect">
            <a:avLst/>
          </a:prstGeom>
          <a:noFill/>
        </p:spPr>
        <p:txBody>
          <a:bodyPr wrap="none" rtlCol="0">
            <a:spAutoFit/>
          </a:bodyPr>
          <a:lstStyle/>
          <a:p>
            <a:r>
              <a:rPr lang="en-US" sz="2000"/>
              <a:t>Laplacian smoothing</a:t>
            </a:r>
          </a:p>
        </p:txBody>
      </p:sp>
    </p:spTree>
    <p:extLst>
      <p:ext uri="{BB962C8B-B14F-4D97-AF65-F5344CB8AC3E}">
        <p14:creationId xmlns:p14="http://schemas.microsoft.com/office/powerpoint/2010/main" val="766038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0673-2BF7-034F-B607-AAA996BAA8EB}"/>
              </a:ext>
            </a:extLst>
          </p:cNvPr>
          <p:cNvSpPr>
            <a:spLocks noGrp="1"/>
          </p:cNvSpPr>
          <p:nvPr>
            <p:ph type="title"/>
          </p:nvPr>
        </p:nvSpPr>
        <p:spPr/>
        <p:txBody>
          <a:bodyPr/>
          <a:lstStyle/>
          <a:p>
            <a:r>
              <a:rPr lang="en-US" dirty="0"/>
              <a:t>Computing Betweenness – Edge Flow</a:t>
            </a:r>
          </a:p>
        </p:txBody>
      </p:sp>
      <p:sp>
        <p:nvSpPr>
          <p:cNvPr id="4" name="Footer Placeholder 3">
            <a:extLst>
              <a:ext uri="{FF2B5EF4-FFF2-40B4-BE49-F238E27FC236}">
                <a16:creationId xmlns:a16="http://schemas.microsoft.com/office/drawing/2014/main" id="{F376C91A-61CB-C648-9A5F-FB945A652666}"/>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Content Placeholder 2">
            <a:extLst>
              <a:ext uri="{FF2B5EF4-FFF2-40B4-BE49-F238E27FC236}">
                <a16:creationId xmlns:a16="http://schemas.microsoft.com/office/drawing/2014/main" id="{185F0E84-317F-CA47-AAC6-77026D06A717}"/>
              </a:ext>
            </a:extLst>
          </p:cNvPr>
          <p:cNvSpPr txBox="1">
            <a:spLocks/>
          </p:cNvSpPr>
          <p:nvPr/>
        </p:nvSpPr>
        <p:spPr bwMode="auto">
          <a:xfrm>
            <a:off x="200954" y="1475296"/>
            <a:ext cx="8229600" cy="21655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kern="0" dirty="0"/>
              <a:t>Edge Flow</a:t>
            </a:r>
          </a:p>
          <a:p>
            <a:pPr marL="1200150" lvl="1" indent="-457200"/>
            <a:r>
              <a:rPr lang="en-US" kern="0" dirty="0"/>
              <a:t>1 unit of flow from A to each node</a:t>
            </a:r>
          </a:p>
          <a:p>
            <a:pPr marL="1200150" lvl="1" indent="-457200"/>
            <a:r>
              <a:rPr lang="en-US" kern="0" dirty="0"/>
              <a:t>Flow to be distributed evenly over all paths</a:t>
            </a:r>
          </a:p>
          <a:p>
            <a:pPr marL="1200150" lvl="1" indent="-457200"/>
            <a:r>
              <a:rPr lang="en-US" kern="0" dirty="0"/>
              <a:t>Sum of the flows from all nodes equals the betweenness value</a:t>
            </a:r>
          </a:p>
        </p:txBody>
      </p:sp>
      <p:sp>
        <p:nvSpPr>
          <p:cNvPr id="9" name="Oval 8">
            <a:extLst>
              <a:ext uri="{FF2B5EF4-FFF2-40B4-BE49-F238E27FC236}">
                <a16:creationId xmlns:a16="http://schemas.microsoft.com/office/drawing/2014/main" id="{95AC0457-9908-4C4C-89A1-10DF4D4ED516}"/>
              </a:ext>
            </a:extLst>
          </p:cNvPr>
          <p:cNvSpPr/>
          <p:nvPr/>
        </p:nvSpPr>
        <p:spPr bwMode="auto">
          <a:xfrm>
            <a:off x="3801244" y="3449228"/>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A</a:t>
            </a:r>
          </a:p>
        </p:txBody>
      </p:sp>
      <p:sp>
        <p:nvSpPr>
          <p:cNvPr id="10" name="Oval 9">
            <a:extLst>
              <a:ext uri="{FF2B5EF4-FFF2-40B4-BE49-F238E27FC236}">
                <a16:creationId xmlns:a16="http://schemas.microsoft.com/office/drawing/2014/main" id="{B9D43A89-E3FF-6C47-AC3A-7AFEC08C1234}"/>
              </a:ext>
            </a:extLst>
          </p:cNvPr>
          <p:cNvSpPr/>
          <p:nvPr/>
        </p:nvSpPr>
        <p:spPr bwMode="auto">
          <a:xfrm>
            <a:off x="2289226"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B</a:t>
            </a:r>
          </a:p>
        </p:txBody>
      </p:sp>
      <p:sp>
        <p:nvSpPr>
          <p:cNvPr id="11" name="Oval 10">
            <a:extLst>
              <a:ext uri="{FF2B5EF4-FFF2-40B4-BE49-F238E27FC236}">
                <a16:creationId xmlns:a16="http://schemas.microsoft.com/office/drawing/2014/main" id="{C324A708-452C-924B-800E-BECC64015982}"/>
              </a:ext>
            </a:extLst>
          </p:cNvPr>
          <p:cNvSpPr/>
          <p:nvPr/>
        </p:nvSpPr>
        <p:spPr bwMode="auto">
          <a:xfrm>
            <a:off x="3302490" y="4113683"/>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C</a:t>
            </a:r>
          </a:p>
        </p:txBody>
      </p:sp>
      <p:sp>
        <p:nvSpPr>
          <p:cNvPr id="12" name="Oval 11">
            <a:extLst>
              <a:ext uri="{FF2B5EF4-FFF2-40B4-BE49-F238E27FC236}">
                <a16:creationId xmlns:a16="http://schemas.microsoft.com/office/drawing/2014/main" id="{71CEE623-AAD9-A445-B917-93C7976857B9}"/>
              </a:ext>
            </a:extLst>
          </p:cNvPr>
          <p:cNvSpPr/>
          <p:nvPr/>
        </p:nvSpPr>
        <p:spPr bwMode="auto">
          <a:xfrm>
            <a:off x="4315754"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D</a:t>
            </a:r>
          </a:p>
        </p:txBody>
      </p:sp>
      <p:sp>
        <p:nvSpPr>
          <p:cNvPr id="13" name="Oval 12">
            <a:extLst>
              <a:ext uri="{FF2B5EF4-FFF2-40B4-BE49-F238E27FC236}">
                <a16:creationId xmlns:a16="http://schemas.microsoft.com/office/drawing/2014/main" id="{06761CDE-279B-D74B-A3CB-1FCE03A40127}"/>
              </a:ext>
            </a:extLst>
          </p:cNvPr>
          <p:cNvSpPr/>
          <p:nvPr/>
        </p:nvSpPr>
        <p:spPr bwMode="auto">
          <a:xfrm>
            <a:off x="5323866" y="4104194"/>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E</a:t>
            </a:r>
          </a:p>
        </p:txBody>
      </p:sp>
      <p:sp>
        <p:nvSpPr>
          <p:cNvPr id="14" name="Oval 13">
            <a:extLst>
              <a:ext uri="{FF2B5EF4-FFF2-40B4-BE49-F238E27FC236}">
                <a16:creationId xmlns:a16="http://schemas.microsoft.com/office/drawing/2014/main" id="{03DCC3E2-E2E4-2F4D-A57E-037957857EAF}"/>
              </a:ext>
            </a:extLst>
          </p:cNvPr>
          <p:cNvSpPr/>
          <p:nvPr/>
        </p:nvSpPr>
        <p:spPr bwMode="auto">
          <a:xfrm>
            <a:off x="279843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F</a:t>
            </a:r>
          </a:p>
        </p:txBody>
      </p:sp>
      <p:sp>
        <p:nvSpPr>
          <p:cNvPr id="15" name="Oval 14">
            <a:extLst>
              <a:ext uri="{FF2B5EF4-FFF2-40B4-BE49-F238E27FC236}">
                <a16:creationId xmlns:a16="http://schemas.microsoft.com/office/drawing/2014/main" id="{8A7BB9EF-3704-BD4B-8B91-EE19D663C235}"/>
              </a:ext>
            </a:extLst>
          </p:cNvPr>
          <p:cNvSpPr/>
          <p:nvPr/>
        </p:nvSpPr>
        <p:spPr bwMode="auto">
          <a:xfrm>
            <a:off x="3801244"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G</a:t>
            </a:r>
          </a:p>
        </p:txBody>
      </p:sp>
      <p:sp>
        <p:nvSpPr>
          <p:cNvPr id="16" name="Oval 15">
            <a:extLst>
              <a:ext uri="{FF2B5EF4-FFF2-40B4-BE49-F238E27FC236}">
                <a16:creationId xmlns:a16="http://schemas.microsoft.com/office/drawing/2014/main" id="{D82EE090-6F71-1042-B9EA-9928D420A4AA}"/>
              </a:ext>
            </a:extLst>
          </p:cNvPr>
          <p:cNvSpPr/>
          <p:nvPr/>
        </p:nvSpPr>
        <p:spPr bwMode="auto">
          <a:xfrm>
            <a:off x="4819810" y="4874517"/>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H</a:t>
            </a:r>
          </a:p>
        </p:txBody>
      </p:sp>
      <p:sp>
        <p:nvSpPr>
          <p:cNvPr id="17" name="Oval 16">
            <a:extLst>
              <a:ext uri="{FF2B5EF4-FFF2-40B4-BE49-F238E27FC236}">
                <a16:creationId xmlns:a16="http://schemas.microsoft.com/office/drawing/2014/main" id="{1EB60493-4402-E24C-B465-CE97B6CD73E5}"/>
              </a:ext>
            </a:extLst>
          </p:cNvPr>
          <p:cNvSpPr/>
          <p:nvPr/>
        </p:nvSpPr>
        <p:spPr bwMode="auto">
          <a:xfrm>
            <a:off x="3297188"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I</a:t>
            </a:r>
          </a:p>
        </p:txBody>
      </p:sp>
      <p:sp>
        <p:nvSpPr>
          <p:cNvPr id="18" name="Oval 17">
            <a:extLst>
              <a:ext uri="{FF2B5EF4-FFF2-40B4-BE49-F238E27FC236}">
                <a16:creationId xmlns:a16="http://schemas.microsoft.com/office/drawing/2014/main" id="{633FA819-13E8-B04A-80DB-5A84646F2ABC}"/>
              </a:ext>
            </a:extLst>
          </p:cNvPr>
          <p:cNvSpPr/>
          <p:nvPr/>
        </p:nvSpPr>
        <p:spPr bwMode="auto">
          <a:xfrm>
            <a:off x="4305300" y="5491335"/>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J</a:t>
            </a:r>
          </a:p>
        </p:txBody>
      </p:sp>
      <p:sp>
        <p:nvSpPr>
          <p:cNvPr id="19" name="Oval 18">
            <a:extLst>
              <a:ext uri="{FF2B5EF4-FFF2-40B4-BE49-F238E27FC236}">
                <a16:creationId xmlns:a16="http://schemas.microsoft.com/office/drawing/2014/main" id="{34D02B43-2BC4-9B4A-B500-140676B5EC38}"/>
              </a:ext>
            </a:extLst>
          </p:cNvPr>
          <p:cNvSpPr/>
          <p:nvPr/>
        </p:nvSpPr>
        <p:spPr bwMode="auto">
          <a:xfrm>
            <a:off x="3815916" y="6057901"/>
            <a:ext cx="504056" cy="288032"/>
          </a:xfrm>
          <a:prstGeom prst="ellipse">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2"/>
                </a:solidFill>
                <a:effectLst/>
                <a:latin typeface="Tempus Sans ITC" pitchFamily="82" charset="0"/>
              </a:rPr>
              <a:t>K</a:t>
            </a:r>
          </a:p>
        </p:txBody>
      </p:sp>
      <p:cxnSp>
        <p:nvCxnSpPr>
          <p:cNvPr id="21" name="Curved Connector 20">
            <a:extLst>
              <a:ext uri="{FF2B5EF4-FFF2-40B4-BE49-F238E27FC236}">
                <a16:creationId xmlns:a16="http://schemas.microsoft.com/office/drawing/2014/main" id="{1AFD197F-0244-0E42-820B-3848FEE26A68}"/>
              </a:ext>
            </a:extLst>
          </p:cNvPr>
          <p:cNvCxnSpPr>
            <a:stCxn id="9" idx="4"/>
            <a:endCxn id="10" idx="0"/>
          </p:cNvCxnSpPr>
          <p:nvPr/>
        </p:nvCxnSpPr>
        <p:spPr bwMode="auto">
          <a:xfrm rot="5400000">
            <a:off x="3109052" y="3169462"/>
            <a:ext cx="376423" cy="1512018"/>
          </a:xfrm>
          <a:prstGeom prst="curvedConnector3">
            <a:avLst/>
          </a:prstGeom>
          <a:solidFill>
            <a:schemeClr val="accent1"/>
          </a:solidFill>
          <a:ln w="9525" cap="flat" cmpd="sng" algn="ctr">
            <a:solidFill>
              <a:schemeClr val="tx1"/>
            </a:solidFill>
            <a:prstDash val="dash"/>
            <a:round/>
            <a:headEnd type="none" w="med" len="med"/>
            <a:tailEnd type="triangle"/>
          </a:ln>
          <a:effectLst/>
        </p:spPr>
      </p:cxnSp>
      <p:cxnSp>
        <p:nvCxnSpPr>
          <p:cNvPr id="22" name="Curved Connector 21">
            <a:extLst>
              <a:ext uri="{FF2B5EF4-FFF2-40B4-BE49-F238E27FC236}">
                <a16:creationId xmlns:a16="http://schemas.microsoft.com/office/drawing/2014/main" id="{D8F248FA-A724-B246-A2A2-E601C0D5F284}"/>
              </a:ext>
            </a:extLst>
          </p:cNvPr>
          <p:cNvCxnSpPr>
            <a:cxnSpLocks/>
            <a:stCxn id="9" idx="4"/>
            <a:endCxn id="11" idx="0"/>
          </p:cNvCxnSpPr>
          <p:nvPr/>
        </p:nvCxnSpPr>
        <p:spPr bwMode="auto">
          <a:xfrm rot="5400000">
            <a:off x="3615684" y="3676094"/>
            <a:ext cx="376423" cy="498754"/>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5" name="Curved Connector 24">
            <a:extLst>
              <a:ext uri="{FF2B5EF4-FFF2-40B4-BE49-F238E27FC236}">
                <a16:creationId xmlns:a16="http://schemas.microsoft.com/office/drawing/2014/main" id="{D4FB6319-007F-5941-BD74-51441EB7A58F}"/>
              </a:ext>
            </a:extLst>
          </p:cNvPr>
          <p:cNvCxnSpPr>
            <a:cxnSpLocks/>
            <a:stCxn id="9" idx="4"/>
            <a:endCxn id="12" idx="0"/>
          </p:cNvCxnSpPr>
          <p:nvPr/>
        </p:nvCxnSpPr>
        <p:spPr bwMode="auto">
          <a:xfrm rot="16200000" flipH="1">
            <a:off x="4127060" y="3663472"/>
            <a:ext cx="366934" cy="5145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28" name="Curved Connector 27">
            <a:extLst>
              <a:ext uri="{FF2B5EF4-FFF2-40B4-BE49-F238E27FC236}">
                <a16:creationId xmlns:a16="http://schemas.microsoft.com/office/drawing/2014/main" id="{6CFD7A95-DA72-6F44-8E9A-5AB3C84E572D}"/>
              </a:ext>
            </a:extLst>
          </p:cNvPr>
          <p:cNvCxnSpPr>
            <a:cxnSpLocks/>
            <a:stCxn id="9" idx="4"/>
            <a:endCxn id="13" idx="0"/>
          </p:cNvCxnSpPr>
          <p:nvPr/>
        </p:nvCxnSpPr>
        <p:spPr bwMode="auto">
          <a:xfrm rot="16200000" flipH="1">
            <a:off x="4631116" y="3159416"/>
            <a:ext cx="366934" cy="1522622"/>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1" name="Curved Connector 30">
            <a:extLst>
              <a:ext uri="{FF2B5EF4-FFF2-40B4-BE49-F238E27FC236}">
                <a16:creationId xmlns:a16="http://schemas.microsoft.com/office/drawing/2014/main" id="{4DB8398B-3504-9841-A3A6-0BB5A6EE8D0E}"/>
              </a:ext>
            </a:extLst>
          </p:cNvPr>
          <p:cNvCxnSpPr>
            <a:cxnSpLocks/>
            <a:stCxn id="9" idx="4"/>
            <a:endCxn id="14" idx="0"/>
          </p:cNvCxnSpPr>
          <p:nvPr/>
        </p:nvCxnSpPr>
        <p:spPr bwMode="auto">
          <a:xfrm rot="5400000">
            <a:off x="2983239" y="3804483"/>
            <a:ext cx="1137257" cy="100281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5" name="Curved Connector 34">
            <a:extLst>
              <a:ext uri="{FF2B5EF4-FFF2-40B4-BE49-F238E27FC236}">
                <a16:creationId xmlns:a16="http://schemas.microsoft.com/office/drawing/2014/main" id="{9B0C42CA-B25C-CE4A-9914-E695B0C1C34C}"/>
              </a:ext>
            </a:extLst>
          </p:cNvPr>
          <p:cNvCxnSpPr>
            <a:cxnSpLocks/>
            <a:stCxn id="9" idx="4"/>
            <a:endCxn id="15" idx="0"/>
          </p:cNvCxnSpPr>
          <p:nvPr/>
        </p:nvCxnSpPr>
        <p:spPr bwMode="auto">
          <a:xfrm rot="5400000">
            <a:off x="3484644" y="4305888"/>
            <a:ext cx="1137257" cy="12700"/>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38" name="Curved Connector 37">
            <a:extLst>
              <a:ext uri="{FF2B5EF4-FFF2-40B4-BE49-F238E27FC236}">
                <a16:creationId xmlns:a16="http://schemas.microsoft.com/office/drawing/2014/main" id="{BE20477A-ADA4-5F4C-BA06-981462F83BF6}"/>
              </a:ext>
            </a:extLst>
          </p:cNvPr>
          <p:cNvCxnSpPr>
            <a:cxnSpLocks/>
            <a:stCxn id="9" idx="4"/>
            <a:endCxn id="16" idx="0"/>
          </p:cNvCxnSpPr>
          <p:nvPr/>
        </p:nvCxnSpPr>
        <p:spPr bwMode="auto">
          <a:xfrm rot="16200000" flipH="1">
            <a:off x="3993927" y="3796605"/>
            <a:ext cx="1137257" cy="101856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1" name="Curved Connector 40">
            <a:extLst>
              <a:ext uri="{FF2B5EF4-FFF2-40B4-BE49-F238E27FC236}">
                <a16:creationId xmlns:a16="http://schemas.microsoft.com/office/drawing/2014/main" id="{551F5207-1043-F246-AE4A-D020F0A486C1}"/>
              </a:ext>
            </a:extLst>
          </p:cNvPr>
          <p:cNvCxnSpPr>
            <a:cxnSpLocks/>
            <a:stCxn id="9" idx="4"/>
            <a:endCxn id="17" idx="0"/>
          </p:cNvCxnSpPr>
          <p:nvPr/>
        </p:nvCxnSpPr>
        <p:spPr bwMode="auto">
          <a:xfrm rot="5400000">
            <a:off x="2924207"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4" name="Curved Connector 43">
            <a:extLst>
              <a:ext uri="{FF2B5EF4-FFF2-40B4-BE49-F238E27FC236}">
                <a16:creationId xmlns:a16="http://schemas.microsoft.com/office/drawing/2014/main" id="{66BFCDBF-AE8D-8B4E-B03D-64708C7DEE50}"/>
              </a:ext>
            </a:extLst>
          </p:cNvPr>
          <p:cNvCxnSpPr>
            <a:cxnSpLocks/>
            <a:stCxn id="9" idx="4"/>
            <a:endCxn id="18" idx="0"/>
          </p:cNvCxnSpPr>
          <p:nvPr/>
        </p:nvCxnSpPr>
        <p:spPr bwMode="auto">
          <a:xfrm rot="16200000" flipH="1">
            <a:off x="3428263" y="4362269"/>
            <a:ext cx="1754075" cy="504056"/>
          </a:xfrm>
          <a:prstGeom prst="curvedConnector3">
            <a:avLst>
              <a:gd name="adj1" fmla="val 50000"/>
            </a:avLst>
          </a:prstGeom>
          <a:solidFill>
            <a:schemeClr val="accent1"/>
          </a:solidFill>
          <a:ln w="9525" cap="flat" cmpd="sng" algn="ctr">
            <a:solidFill>
              <a:schemeClr val="tx1"/>
            </a:solidFill>
            <a:prstDash val="dash"/>
            <a:round/>
            <a:headEnd type="none" w="med" len="med"/>
            <a:tailEnd type="triangle"/>
          </a:ln>
          <a:effectLst/>
        </p:spPr>
      </p:cxnSp>
      <p:cxnSp>
        <p:nvCxnSpPr>
          <p:cNvPr id="47" name="Curved Connector 46">
            <a:extLst>
              <a:ext uri="{FF2B5EF4-FFF2-40B4-BE49-F238E27FC236}">
                <a16:creationId xmlns:a16="http://schemas.microsoft.com/office/drawing/2014/main" id="{8375EFCB-616B-2E4E-AEC5-2E7B581448A8}"/>
              </a:ext>
            </a:extLst>
          </p:cNvPr>
          <p:cNvCxnSpPr>
            <a:cxnSpLocks/>
            <a:stCxn id="9" idx="4"/>
            <a:endCxn id="19" idx="0"/>
          </p:cNvCxnSpPr>
          <p:nvPr/>
        </p:nvCxnSpPr>
        <p:spPr bwMode="auto">
          <a:xfrm rot="16200000" flipH="1">
            <a:off x="2900288" y="4890244"/>
            <a:ext cx="2320641" cy="14672"/>
          </a:xfrm>
          <a:prstGeom prst="curvedConnector3">
            <a:avLst>
              <a:gd name="adj1" fmla="val 50512"/>
            </a:avLst>
          </a:prstGeom>
          <a:solidFill>
            <a:schemeClr val="accent1"/>
          </a:solid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2915320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Edge Flow</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Picture 3"/>
          <p:cNvPicPr>
            <a:picLocks noChangeAspect="1" noChangeArrowheads="1"/>
          </p:cNvPicPr>
          <p:nvPr/>
        </p:nvPicPr>
        <p:blipFill>
          <a:blip r:embed="rId3" cstate="print"/>
          <a:srcRect/>
          <a:stretch>
            <a:fillRect/>
          </a:stretch>
        </p:blipFill>
        <p:spPr bwMode="auto">
          <a:xfrm>
            <a:off x="2757087" y="1611356"/>
            <a:ext cx="4412729" cy="3975432"/>
          </a:xfrm>
          <a:prstGeom prst="rect">
            <a:avLst/>
          </a:prstGeom>
          <a:noFill/>
          <a:ln w="9525">
            <a:noFill/>
            <a:miter lim="800000"/>
            <a:headEnd/>
            <a:tailEnd/>
          </a:ln>
        </p:spPr>
      </p:pic>
      <p:sp>
        <p:nvSpPr>
          <p:cNvPr id="6" name="TextBox 5"/>
          <p:cNvSpPr txBox="1"/>
          <p:nvPr/>
        </p:nvSpPr>
        <p:spPr>
          <a:xfrm>
            <a:off x="8222482" y="1755372"/>
            <a:ext cx="312906" cy="3693319"/>
          </a:xfrm>
          <a:prstGeom prst="rect">
            <a:avLst/>
          </a:prstGeom>
          <a:noFill/>
        </p:spPr>
        <p:txBody>
          <a:bodyPr wrap="none" rtlCol="0">
            <a:spAutoFit/>
          </a:bodyPr>
          <a:lstStyle/>
          <a:p>
            <a:r>
              <a:rPr lang="en-US" sz="1800" dirty="0">
                <a:solidFill>
                  <a:schemeClr val="tx1"/>
                </a:solidFill>
                <a:latin typeface="Arial" pitchFamily="34" charset="0"/>
                <a:cs typeface="Arial" pitchFamily="34" charset="0"/>
              </a:rPr>
              <a:t>0</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1</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2</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3</a:t>
            </a:r>
          </a:p>
          <a:p>
            <a:endParaRPr lang="en-US" sz="1800" dirty="0">
              <a:solidFill>
                <a:schemeClr val="tx1"/>
              </a:solidFill>
              <a:latin typeface="Arial" pitchFamily="34" charset="0"/>
              <a:cs typeface="Arial" pitchFamily="34" charset="0"/>
            </a:endParaRPr>
          </a:p>
          <a:p>
            <a:endParaRPr lang="en-US" sz="1800" dirty="0">
              <a:solidFill>
                <a:schemeClr val="tx1"/>
              </a:solidFill>
              <a:latin typeface="Arial" pitchFamily="34" charset="0"/>
              <a:cs typeface="Arial" pitchFamily="34" charset="0"/>
            </a:endParaRPr>
          </a:p>
          <a:p>
            <a:r>
              <a:rPr lang="en-US" sz="1800" dirty="0">
                <a:solidFill>
                  <a:schemeClr val="tx1"/>
                </a:solidFill>
                <a:latin typeface="Arial" pitchFamily="34" charset="0"/>
                <a:cs typeface="Arial" pitchFamily="34" charset="0"/>
              </a:rPr>
              <a:t>4</a:t>
            </a:r>
          </a:p>
        </p:txBody>
      </p:sp>
      <p:grpSp>
        <p:nvGrpSpPr>
          <p:cNvPr id="7" name="Group 6"/>
          <p:cNvGrpSpPr/>
          <p:nvPr/>
        </p:nvGrpSpPr>
        <p:grpSpPr>
          <a:xfrm>
            <a:off x="3464133" y="2547460"/>
            <a:ext cx="4033017" cy="414176"/>
            <a:chOff x="2758766" y="2348880"/>
            <a:chExt cx="4033017" cy="414176"/>
          </a:xfrm>
        </p:grpSpPr>
        <p:sp>
          <p:nvSpPr>
            <p:cNvPr id="8" name="Rectangle 7"/>
            <p:cNvSpPr/>
            <p:nvPr/>
          </p:nvSpPr>
          <p:spPr>
            <a:xfrm>
              <a:off x="2758766"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9" name="Rectangle 8"/>
            <p:cNvSpPr/>
            <p:nvPr/>
          </p:nvSpPr>
          <p:spPr>
            <a:xfrm>
              <a:off x="3823951"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0" name="Rectangle 9"/>
            <p:cNvSpPr/>
            <p:nvPr/>
          </p:nvSpPr>
          <p:spPr>
            <a:xfrm>
              <a:off x="5292080" y="234888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1" name="Rectangle 10"/>
            <p:cNvSpPr/>
            <p:nvPr/>
          </p:nvSpPr>
          <p:spPr>
            <a:xfrm>
              <a:off x="6464449" y="2362946"/>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grpSp>
      <p:grpSp>
        <p:nvGrpSpPr>
          <p:cNvPr id="12" name="Group 11"/>
          <p:cNvGrpSpPr/>
          <p:nvPr/>
        </p:nvGrpSpPr>
        <p:grpSpPr>
          <a:xfrm>
            <a:off x="3909215" y="3399017"/>
            <a:ext cx="3143286" cy="400110"/>
            <a:chOff x="3203848" y="3200437"/>
            <a:chExt cx="3143286" cy="400110"/>
          </a:xfrm>
        </p:grpSpPr>
        <p:sp>
          <p:nvSpPr>
            <p:cNvPr id="13" name="Rectangle 12"/>
            <p:cNvSpPr/>
            <p:nvPr/>
          </p:nvSpPr>
          <p:spPr>
            <a:xfrm>
              <a:off x="3203848" y="3200437"/>
              <a:ext cx="327334" cy="400110"/>
            </a:xfrm>
            <a:prstGeom prst="rect">
              <a:avLst/>
            </a:prstGeom>
            <a:solidFill>
              <a:schemeClr val="bg1"/>
            </a:solidFill>
          </p:spPr>
          <p:txBody>
            <a:bodyPr wrap="none">
              <a:spAutoFit/>
            </a:bodyPr>
            <a:lstStyle/>
            <a:p>
              <a:r>
                <a:rPr lang="en-US" sz="2000">
                  <a:solidFill>
                    <a:schemeClr val="tx1"/>
                  </a:solidFill>
                  <a:latin typeface="Arial" pitchFamily="34" charset="0"/>
                  <a:cs typeface="Arial" pitchFamily="34" charset="0"/>
                </a:rPr>
                <a:t>2</a:t>
              </a:r>
              <a:endParaRPr lang="en-US" sz="2000" dirty="0">
                <a:solidFill>
                  <a:schemeClr val="tx1"/>
                </a:solidFill>
                <a:latin typeface="Arial" pitchFamily="34" charset="0"/>
                <a:cs typeface="Arial" pitchFamily="34" charset="0"/>
              </a:endParaRPr>
            </a:p>
          </p:txBody>
        </p:sp>
        <p:sp>
          <p:nvSpPr>
            <p:cNvPr id="14" name="Rectangle 13"/>
            <p:cNvSpPr/>
            <p:nvPr/>
          </p:nvSpPr>
          <p:spPr>
            <a:xfrm>
              <a:off x="4670481"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1</a:t>
              </a:r>
            </a:p>
          </p:txBody>
        </p:sp>
        <p:sp>
          <p:nvSpPr>
            <p:cNvPr id="15" name="Rectangle 14"/>
            <p:cNvSpPr/>
            <p:nvPr/>
          </p:nvSpPr>
          <p:spPr>
            <a:xfrm>
              <a:off x="6019800" y="3200437"/>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2</a:t>
              </a:r>
            </a:p>
          </p:txBody>
        </p:sp>
      </p:grpSp>
      <p:grpSp>
        <p:nvGrpSpPr>
          <p:cNvPr id="16" name="Group 15"/>
          <p:cNvGrpSpPr/>
          <p:nvPr/>
        </p:nvGrpSpPr>
        <p:grpSpPr>
          <a:xfrm>
            <a:off x="4542186" y="4203644"/>
            <a:ext cx="1946262" cy="400110"/>
            <a:chOff x="3836819" y="4005064"/>
            <a:chExt cx="1946262" cy="400110"/>
          </a:xfrm>
        </p:grpSpPr>
        <p:sp>
          <p:nvSpPr>
            <p:cNvPr id="17" name="Rectangle 16"/>
            <p:cNvSpPr/>
            <p:nvPr/>
          </p:nvSpPr>
          <p:spPr>
            <a:xfrm>
              <a:off x="3836819"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sp>
          <p:nvSpPr>
            <p:cNvPr id="18" name="Rectangle 17"/>
            <p:cNvSpPr/>
            <p:nvPr/>
          </p:nvSpPr>
          <p:spPr>
            <a:xfrm>
              <a:off x="5455747" y="4005064"/>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3</a:t>
              </a:r>
            </a:p>
          </p:txBody>
        </p:sp>
      </p:grpSp>
      <p:sp>
        <p:nvSpPr>
          <p:cNvPr id="19" name="Rectangle 18"/>
          <p:cNvSpPr/>
          <p:nvPr/>
        </p:nvSpPr>
        <p:spPr>
          <a:xfrm>
            <a:off x="5539515" y="5059930"/>
            <a:ext cx="327334" cy="400110"/>
          </a:xfrm>
          <a:prstGeom prst="rect">
            <a:avLst/>
          </a:prstGeom>
          <a:solidFill>
            <a:schemeClr val="bg1"/>
          </a:solidFill>
        </p:spPr>
        <p:txBody>
          <a:bodyPr wrap="none">
            <a:spAutoFit/>
          </a:bodyPr>
          <a:lstStyle/>
          <a:p>
            <a:r>
              <a:rPr lang="en-US" sz="2000" dirty="0">
                <a:solidFill>
                  <a:schemeClr val="tx1"/>
                </a:solidFill>
                <a:latin typeface="Arial" pitchFamily="34" charset="0"/>
                <a:cs typeface="Arial" pitchFamily="34" charset="0"/>
              </a:rPr>
              <a:t>6</a:t>
            </a:r>
          </a:p>
        </p:txBody>
      </p:sp>
      <p:grpSp>
        <p:nvGrpSpPr>
          <p:cNvPr id="22" name="Group 21"/>
          <p:cNvGrpSpPr/>
          <p:nvPr/>
        </p:nvGrpSpPr>
        <p:grpSpPr>
          <a:xfrm>
            <a:off x="4235852" y="4659820"/>
            <a:ext cx="1400577" cy="400110"/>
            <a:chOff x="4376920" y="5454360"/>
            <a:chExt cx="1400577" cy="400110"/>
          </a:xfrm>
        </p:grpSpPr>
        <p:sp>
          <p:nvSpPr>
            <p:cNvPr id="20" name="Rectangle 19"/>
            <p:cNvSpPr/>
            <p:nvPr/>
          </p:nvSpPr>
          <p:spPr>
            <a:xfrm>
              <a:off x="4376920" y="5454360"/>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1" name="Rectangle 20"/>
            <p:cNvSpPr/>
            <p:nvPr/>
          </p:nvSpPr>
          <p:spPr>
            <a:xfrm>
              <a:off x="5164829" y="5454360"/>
              <a:ext cx="612668" cy="400110"/>
            </a:xfrm>
            <a:prstGeom prst="rect">
              <a:avLst/>
            </a:prstGeom>
            <a:solidFill>
              <a:schemeClr val="bg1"/>
            </a:solidFill>
          </p:spPr>
          <p:txBody>
            <a:bodyPr wrap="none">
              <a:spAutoFit/>
            </a:bodyPr>
            <a:lstStyle/>
            <a:p>
              <a:r>
                <a:rPr lang="en-US" sz="2000">
                  <a:solidFill>
                    <a:schemeClr val="tx1"/>
                  </a:solidFill>
                  <a:latin typeface="Cooper Black" panose="0208090404030B020404" pitchFamily="18" charset="77"/>
                  <a:cs typeface="Arial" pitchFamily="34" charset="0"/>
                </a:rPr>
                <a:t>1/2</a:t>
              </a:r>
              <a:endParaRPr lang="en-US" sz="2000" dirty="0">
                <a:solidFill>
                  <a:schemeClr val="tx1"/>
                </a:solidFill>
                <a:latin typeface="Cooper Black" panose="0208090404030B020404" pitchFamily="18" charset="77"/>
                <a:cs typeface="Arial" pitchFamily="34" charset="0"/>
              </a:endParaRPr>
            </a:p>
          </p:txBody>
        </p:sp>
      </p:grpSp>
      <p:grpSp>
        <p:nvGrpSpPr>
          <p:cNvPr id="27" name="Group 26"/>
          <p:cNvGrpSpPr/>
          <p:nvPr/>
        </p:nvGrpSpPr>
        <p:grpSpPr>
          <a:xfrm>
            <a:off x="3739938" y="3842278"/>
            <a:ext cx="2487885" cy="400110"/>
            <a:chOff x="3881006" y="4636818"/>
            <a:chExt cx="2487885" cy="400110"/>
          </a:xfrm>
        </p:grpSpPr>
        <p:sp>
          <p:nvSpPr>
            <p:cNvPr id="23" name="Rectangle 22"/>
            <p:cNvSpPr/>
            <p:nvPr/>
          </p:nvSpPr>
          <p:spPr>
            <a:xfrm>
              <a:off x="3881006" y="4636818"/>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24" name="Rectangle 23"/>
            <p:cNvSpPr/>
            <p:nvPr/>
          </p:nvSpPr>
          <p:spPr>
            <a:xfrm>
              <a:off x="4389746"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5" name="Rectangle 24"/>
            <p:cNvSpPr/>
            <p:nvPr/>
          </p:nvSpPr>
          <p:spPr>
            <a:xfrm>
              <a:off x="5173558" y="4636818"/>
              <a:ext cx="612668"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1/2</a:t>
              </a:r>
            </a:p>
          </p:txBody>
        </p:sp>
        <p:sp>
          <p:nvSpPr>
            <p:cNvPr id="26" name="Rectangle 25"/>
            <p:cNvSpPr/>
            <p:nvPr/>
          </p:nvSpPr>
          <p:spPr>
            <a:xfrm>
              <a:off x="5832983" y="4636818"/>
              <a:ext cx="535908" cy="400110"/>
            </a:xfrm>
            <a:prstGeom prst="rect">
              <a:avLst/>
            </a:prstGeom>
            <a:solidFill>
              <a:schemeClr val="bg1"/>
            </a:solidFill>
          </p:spPr>
          <p:txBody>
            <a:bodyPr wrap="squar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4" name="Group 33"/>
          <p:cNvGrpSpPr/>
          <p:nvPr/>
        </p:nvGrpSpPr>
        <p:grpSpPr>
          <a:xfrm>
            <a:off x="3131189" y="3006583"/>
            <a:ext cx="3599589" cy="400110"/>
            <a:chOff x="3272257" y="3801123"/>
            <a:chExt cx="3599589" cy="400110"/>
          </a:xfrm>
        </p:grpSpPr>
        <p:sp>
          <p:nvSpPr>
            <p:cNvPr id="29" name="Rectangle 28"/>
            <p:cNvSpPr/>
            <p:nvPr/>
          </p:nvSpPr>
          <p:spPr>
            <a:xfrm>
              <a:off x="3272257"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0" name="Rectangle 29"/>
            <p:cNvSpPr/>
            <p:nvPr/>
          </p:nvSpPr>
          <p:spPr>
            <a:xfrm>
              <a:off x="3939664"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1" name="Rectangle 30"/>
            <p:cNvSpPr/>
            <p:nvPr/>
          </p:nvSpPr>
          <p:spPr>
            <a:xfrm>
              <a:off x="5255459"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2" name="Rectangle 31"/>
            <p:cNvSpPr/>
            <p:nvPr/>
          </p:nvSpPr>
          <p:spPr>
            <a:xfrm>
              <a:off x="5953328"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sp>
          <p:nvSpPr>
            <p:cNvPr id="33" name="Rectangle 32"/>
            <p:cNvSpPr/>
            <p:nvPr/>
          </p:nvSpPr>
          <p:spPr>
            <a:xfrm>
              <a:off x="6533291" y="3801123"/>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1</a:t>
              </a:r>
            </a:p>
          </p:txBody>
        </p:sp>
      </p:grpSp>
      <p:grpSp>
        <p:nvGrpSpPr>
          <p:cNvPr id="39" name="Group 38"/>
          <p:cNvGrpSpPr/>
          <p:nvPr/>
        </p:nvGrpSpPr>
        <p:grpSpPr>
          <a:xfrm>
            <a:off x="3863213" y="2113859"/>
            <a:ext cx="2370221" cy="400110"/>
            <a:chOff x="4004281" y="2908399"/>
            <a:chExt cx="2370221" cy="400110"/>
          </a:xfrm>
        </p:grpSpPr>
        <p:sp>
          <p:nvSpPr>
            <p:cNvPr id="28" name="Rectangle 27"/>
            <p:cNvSpPr/>
            <p:nvPr/>
          </p:nvSpPr>
          <p:spPr>
            <a:xfrm>
              <a:off x="4004281"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6" name="Rectangle 35"/>
            <p:cNvSpPr/>
            <p:nvPr/>
          </p:nvSpPr>
          <p:spPr>
            <a:xfrm>
              <a:off x="457489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sp>
          <p:nvSpPr>
            <p:cNvPr id="37" name="Rectangle 36"/>
            <p:cNvSpPr/>
            <p:nvPr/>
          </p:nvSpPr>
          <p:spPr>
            <a:xfrm>
              <a:off x="5279220"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4</a:t>
              </a:r>
            </a:p>
          </p:txBody>
        </p:sp>
        <p:sp>
          <p:nvSpPr>
            <p:cNvPr id="38" name="Rectangle 37"/>
            <p:cNvSpPr/>
            <p:nvPr/>
          </p:nvSpPr>
          <p:spPr>
            <a:xfrm>
              <a:off x="6035947" y="2908399"/>
              <a:ext cx="338555" cy="400110"/>
            </a:xfrm>
            <a:prstGeom prst="rect">
              <a:avLst/>
            </a:prstGeom>
            <a:solidFill>
              <a:schemeClr val="bg1"/>
            </a:solidFill>
          </p:spPr>
          <p:txBody>
            <a:bodyPr wrap="none">
              <a:spAutoFit/>
            </a:bodyPr>
            <a:lstStyle/>
            <a:p>
              <a:r>
                <a:rPr lang="en-US" sz="2000" dirty="0">
                  <a:solidFill>
                    <a:schemeClr val="tx1"/>
                  </a:solidFill>
                  <a:latin typeface="Cooper Black" panose="0208090404030B020404" pitchFamily="18" charset="77"/>
                  <a:cs typeface="Arial" pitchFamily="34" charset="0"/>
                </a:rPr>
                <a:t>2</a:t>
              </a:r>
            </a:p>
          </p:txBody>
        </p:sp>
      </p:grpSp>
      <p:sp>
        <p:nvSpPr>
          <p:cNvPr id="40" name="TextBox 39"/>
          <p:cNvSpPr txBox="1"/>
          <p:nvPr/>
        </p:nvSpPr>
        <p:spPr>
          <a:xfrm>
            <a:off x="5603867" y="5108897"/>
            <a:ext cx="1665842" cy="584775"/>
          </a:xfrm>
          <a:prstGeom prst="rect">
            <a:avLst/>
          </a:prstGeom>
          <a:noFill/>
        </p:spPr>
        <p:txBody>
          <a:bodyPr wrap="none" rtlCol="0">
            <a:spAutoFit/>
          </a:bodyPr>
          <a:lstStyle/>
          <a:p>
            <a:r>
              <a:rPr lang="en-US" sz="1600" dirty="0">
                <a:latin typeface="Arial" pitchFamily="34" charset="0"/>
                <a:cs typeface="Arial" pitchFamily="34" charset="0"/>
              </a:rPr>
              <a:t>1 path </a:t>
            </a:r>
            <a:r>
              <a:rPr lang="en-US" sz="1600">
                <a:latin typeface="Arial" pitchFamily="34" charset="0"/>
                <a:cs typeface="Arial" pitchFamily="34" charset="0"/>
              </a:rPr>
              <a:t>to K</a:t>
            </a:r>
            <a:endParaRPr lang="en-US" sz="1600" dirty="0">
              <a:latin typeface="Arial" pitchFamily="34" charset="0"/>
              <a:cs typeface="Arial" pitchFamily="34" charset="0"/>
            </a:endParaRPr>
          </a:p>
          <a:p>
            <a:r>
              <a:rPr lang="en-US" sz="1600" dirty="0">
                <a:latin typeface="Arial" pitchFamily="34" charset="0"/>
                <a:cs typeface="Arial" pitchFamily="34" charset="0"/>
              </a:rPr>
              <a:t>distribute evenly</a:t>
            </a:r>
          </a:p>
        </p:txBody>
      </p:sp>
      <p:sp>
        <p:nvSpPr>
          <p:cNvPr id="41" name="TextBox 40"/>
          <p:cNvSpPr txBox="1"/>
          <p:nvPr/>
        </p:nvSpPr>
        <p:spPr>
          <a:xfrm>
            <a:off x="6397832" y="4405645"/>
            <a:ext cx="1653018" cy="584775"/>
          </a:xfrm>
          <a:prstGeom prst="rect">
            <a:avLst/>
          </a:prstGeom>
          <a:noFill/>
        </p:spPr>
        <p:txBody>
          <a:bodyPr wrap="none" rtlCol="0">
            <a:spAutoFit/>
          </a:bodyPr>
          <a:lstStyle/>
          <a:p>
            <a:r>
              <a:rPr lang="en-US" sz="1600" dirty="0">
                <a:latin typeface="Arial" pitchFamily="34" charset="0"/>
                <a:cs typeface="Arial" pitchFamily="34" charset="0"/>
              </a:rPr>
              <a:t>1+1/2 paths to J</a:t>
            </a:r>
          </a:p>
          <a:p>
            <a:r>
              <a:rPr lang="en-US" sz="1600" dirty="0">
                <a:latin typeface="Arial" pitchFamily="34" charset="0"/>
                <a:cs typeface="Arial" pitchFamily="34" charset="0"/>
              </a:rPr>
              <a:t>distribute 1:2</a:t>
            </a:r>
          </a:p>
        </p:txBody>
      </p:sp>
      <p:sp>
        <p:nvSpPr>
          <p:cNvPr id="42" name="TextBox 41"/>
          <p:cNvSpPr txBox="1"/>
          <p:nvPr/>
        </p:nvSpPr>
        <p:spPr>
          <a:xfrm>
            <a:off x="6808975" y="3733706"/>
            <a:ext cx="1665842"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distribute evenly</a:t>
            </a:r>
          </a:p>
        </p:txBody>
      </p:sp>
      <mc:AlternateContent xmlns:mc="http://schemas.openxmlformats.org/markup-compatibility/2006" xmlns:a14="http://schemas.microsoft.com/office/drawing/2010/main">
        <mc:Choice Requires="a14">
          <p:sp>
            <p:nvSpPr>
              <p:cNvPr id="45" name="TextBox 44"/>
              <p:cNvSpPr txBox="1"/>
              <p:nvPr/>
            </p:nvSpPr>
            <p:spPr>
              <a:xfrm>
                <a:off x="229042" y="4616056"/>
                <a:ext cx="3546740" cy="980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H" sz="1800" b="0" i="1" smtClean="0">
                          <a:latin typeface="Cambria Math" charset="0"/>
                        </a:rPr>
                        <m:t>𝑤𝑒𝑖𝑔h𝑡</m:t>
                      </m:r>
                      <m:r>
                        <a:rPr lang="fr-CH" sz="1800" b="0" i="1" smtClean="0">
                          <a:latin typeface="Cambria Math" panose="02040503050406030204" pitchFamily="18" charset="0"/>
                        </a:rPr>
                        <m:t>_</m:t>
                      </m:r>
                      <m:r>
                        <a:rPr lang="fr-CH" sz="1800" b="0" i="1" smtClean="0">
                          <a:latin typeface="Cambria Math" charset="0"/>
                        </a:rPr>
                        <m:t>𝑡𝑜</m:t>
                      </m:r>
                      <m:r>
                        <a:rPr lang="fr-CH" sz="1800" b="0" i="1" smtClean="0">
                          <a:latin typeface="Cambria Math" panose="02040503050406030204" pitchFamily="18" charset="0"/>
                        </a:rPr>
                        <m:t>_</m:t>
                      </m:r>
                      <m:r>
                        <a:rPr lang="fr-CH" sz="1800" b="0" i="1" smtClean="0">
                          <a:latin typeface="Cambria Math" panose="02040503050406030204" pitchFamily="18" charset="0"/>
                        </a:rPr>
                        <m:t>𝑑𝑖𝑠𝑡𝑟𝑖𝑏𝑢𝑡𝑒</m:t>
                      </m:r>
                      <m:d>
                        <m:dPr>
                          <m:ctrlPr>
                            <a:rPr lang="fr-CH" sz="1800" b="0" i="1" smtClean="0">
                              <a:latin typeface="Cambria Math" panose="02040503050406030204" pitchFamily="18" charset="0"/>
                            </a:rPr>
                          </m:ctrlPr>
                        </m:dPr>
                        <m:e>
                          <m:r>
                            <a:rPr lang="fr-CH" sz="1800" b="0" i="1" smtClean="0">
                              <a:latin typeface="Cambria Math" charset="0"/>
                            </a:rPr>
                            <m:t>𝑋</m:t>
                          </m:r>
                        </m:e>
                      </m:d>
                      <m:r>
                        <a:rPr lang="fr-CH" sz="1800" b="0" i="1" smtClean="0">
                          <a:latin typeface="Cambria Math" charset="0"/>
                        </a:rPr>
                        <m:t>=</m:t>
                      </m:r>
                    </m:oMath>
                  </m:oMathPara>
                </a14:m>
                <a:endParaRPr lang="fr-CH" sz="1800" b="0" i="1" dirty="0">
                  <a:latin typeface="Cambria Math" charset="0"/>
                </a:endParaRPr>
              </a:p>
              <a:p>
                <a:pPr/>
                <a14:m>
                  <m:oMathPara xmlns:m="http://schemas.openxmlformats.org/officeDocument/2006/math">
                    <m:oMathParaPr>
                      <m:jc m:val="centerGroup"/>
                    </m:oMathParaPr>
                    <m:oMath xmlns:m="http://schemas.openxmlformats.org/officeDocument/2006/math">
                      <m:r>
                        <a:rPr lang="fr-CH" sz="1800" b="0" i="1" smtClean="0">
                          <a:latin typeface="Cambria Math" charset="0"/>
                        </a:rPr>
                        <m:t>1+</m:t>
                      </m:r>
                      <m:nary>
                        <m:naryPr>
                          <m:chr m:val="∑"/>
                          <m:supHide m:val="on"/>
                          <m:ctrlPr>
                            <a:rPr lang="fr-CH" sz="1800" i="1">
                              <a:latin typeface="Cambria Math" panose="02040503050406030204" pitchFamily="18" charset="0"/>
                            </a:rPr>
                          </m:ctrlPr>
                        </m:naryPr>
                        <m:sub>
                          <m:r>
                            <a:rPr lang="fr-CH" sz="1800" b="0" i="1" smtClean="0">
                              <a:latin typeface="Cambria Math" charset="0"/>
                            </a:rPr>
                            <m:t>𝐶</m:t>
                          </m:r>
                          <m:r>
                            <a:rPr lang="fr-CH" sz="1800" i="1">
                              <a:latin typeface="Cambria Math" charset="0"/>
                            </a:rPr>
                            <m:t> </m:t>
                          </m:r>
                          <m:r>
                            <a:rPr lang="fr-CH" sz="1800" b="0" i="1" smtClean="0">
                              <a:latin typeface="Cambria Math" charset="0"/>
                            </a:rPr>
                            <m:t>𝑐h𝑖𝑙𝑑</m:t>
                          </m:r>
                          <m:r>
                            <a:rPr lang="fr-CH" sz="1800" b="0" i="1" smtClean="0">
                              <a:latin typeface="Cambria Math" charset="0"/>
                            </a:rPr>
                            <m:t> </m:t>
                          </m:r>
                          <m:r>
                            <a:rPr lang="fr-CH" sz="1800" i="1">
                              <a:latin typeface="Cambria Math" charset="0"/>
                            </a:rPr>
                            <m:t>𝑜𝑓</m:t>
                          </m:r>
                          <m:r>
                            <a:rPr lang="fr-CH" sz="1800" i="1">
                              <a:latin typeface="Cambria Math" charset="0"/>
                            </a:rPr>
                            <m:t> </m:t>
                          </m:r>
                          <m:r>
                            <a:rPr lang="fr-CH" sz="1800" i="1">
                              <a:latin typeface="Cambria Math" charset="0"/>
                            </a:rPr>
                            <m:t>𝑋</m:t>
                          </m:r>
                        </m:sub>
                        <m:sup/>
                        <m:e>
                          <m:r>
                            <a:rPr lang="fr-CH" sz="1800" b="0" i="1" smtClean="0">
                              <a:latin typeface="Cambria Math" charset="0"/>
                            </a:rPr>
                            <m:t>𝑒𝑑𝑔𝑒</m:t>
                          </m:r>
                          <m:r>
                            <a:rPr lang="fr-CH" sz="1800" b="0" i="1" smtClean="0">
                              <a:latin typeface="Cambria Math" panose="02040503050406030204" pitchFamily="18" charset="0"/>
                            </a:rPr>
                            <m:t>_</m:t>
                          </m:r>
                          <m:r>
                            <a:rPr lang="fr-CH" sz="1800" b="0" i="1" smtClean="0">
                              <a:latin typeface="Cambria Math" charset="0"/>
                            </a:rPr>
                            <m:t>𝑤𝑒𝑖𝑔h𝑡</m:t>
                          </m:r>
                          <m:r>
                            <a:rPr lang="fr-CH" sz="1800" i="1">
                              <a:latin typeface="Cambria Math" charset="0"/>
                            </a:rPr>
                            <m:t>(</m:t>
                          </m:r>
                          <m:r>
                            <a:rPr lang="fr-CH" sz="1800" b="0" i="1" smtClean="0">
                              <a:latin typeface="Cambria Math" charset="0"/>
                            </a:rPr>
                            <m:t>𝑋</m:t>
                          </m:r>
                          <m:r>
                            <a:rPr lang="fr-CH" sz="1800" b="0" i="1" smtClean="0">
                              <a:latin typeface="Cambria Math" charset="0"/>
                            </a:rPr>
                            <m:t>−</m:t>
                          </m:r>
                          <m:r>
                            <a:rPr lang="fr-CH" sz="1800" b="0" i="1" smtClean="0">
                              <a:latin typeface="Cambria Math" charset="0"/>
                            </a:rPr>
                            <m:t>𝐶</m:t>
                          </m:r>
                          <m:r>
                            <a:rPr lang="fr-CH" sz="1800" i="1">
                              <a:latin typeface="Cambria Math" charset="0"/>
                            </a:rPr>
                            <m:t>)</m:t>
                          </m:r>
                        </m:e>
                      </m:nary>
                    </m:oMath>
                  </m:oMathPara>
                </a14:m>
                <a:endParaRPr lang="en-US" sz="1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229042" y="4616056"/>
                <a:ext cx="3546740" cy="980461"/>
              </a:xfrm>
              <a:prstGeom prst="rect">
                <a:avLst/>
              </a:prstGeom>
              <a:blipFill>
                <a:blip r:embed="rId4"/>
                <a:stretch>
                  <a:fillRect l="-3214" t="-69620" r="-1071"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96B543C4-1E29-0449-BEC9-1A6C524BF054}"/>
                  </a:ext>
                </a:extLst>
              </p:cNvPr>
              <p:cNvSpPr/>
              <p:nvPr/>
            </p:nvSpPr>
            <p:spPr>
              <a:xfrm>
                <a:off x="559492" y="5836255"/>
                <a:ext cx="3108223" cy="584775"/>
              </a:xfrm>
              <a:prstGeom prst="rect">
                <a:avLst/>
              </a:prstGeom>
            </p:spPr>
            <p:txBody>
              <a:bodyPr wrap="none">
                <a:spAutoFit/>
              </a:bodyPr>
              <a:lstStyle/>
              <a:p>
                <a14:m>
                  <m:oMath xmlns:m="http://schemas.openxmlformats.org/officeDocument/2006/math">
                    <m:r>
                      <a:rPr lang="fr-CH" sz="1600" i="1">
                        <a:latin typeface="Cambria Math" charset="0"/>
                      </a:rPr>
                      <m:t>𝑒𝑑𝑔𝑒</m:t>
                    </m:r>
                    <m:r>
                      <a:rPr lang="fr-CH" sz="1600" b="0" i="1">
                        <a:latin typeface="Cambria Math" panose="02040503050406030204" pitchFamily="18" charset="0"/>
                      </a:rPr>
                      <m:t>_</m:t>
                    </m:r>
                    <m:r>
                      <a:rPr lang="fr-CH" sz="1600" i="1">
                        <a:latin typeface="Cambria Math" charset="0"/>
                      </a:rPr>
                      <m:t>𝑤𝑒𝑖𝑔h𝑡</m:t>
                    </m:r>
                    <m:d>
                      <m:dPr>
                        <m:ctrlPr>
                          <a:rPr lang="fr-CH" sz="1600" i="1">
                            <a:latin typeface="Cambria Math" panose="02040503050406030204" pitchFamily="18" charset="0"/>
                          </a:rPr>
                        </m:ctrlPr>
                      </m:dPr>
                      <m:e>
                        <m:r>
                          <a:rPr lang="fr-CH" sz="1600" i="1">
                            <a:latin typeface="Cambria Math" charset="0"/>
                          </a:rPr>
                          <m:t>𝑋</m:t>
                        </m:r>
                        <m:r>
                          <a:rPr lang="fr-CH" sz="1600" i="1">
                            <a:latin typeface="Cambria Math" charset="0"/>
                          </a:rPr>
                          <m:t>−</m:t>
                        </m:r>
                        <m:r>
                          <a:rPr lang="fr-CH" sz="1600" i="1">
                            <a:latin typeface="Cambria Math" charset="0"/>
                          </a:rPr>
                          <m:t>𝐶</m:t>
                        </m:r>
                      </m:e>
                    </m:d>
                  </m:oMath>
                </a14:m>
                <a:r>
                  <a:rPr lang="en-US" sz="1600"/>
                  <a:t> depends on </a:t>
                </a:r>
              </a:p>
              <a:p>
                <a:r>
                  <a:rPr lang="en-US" sz="1600"/>
                  <a:t>ratio of </a:t>
                </a:r>
                <a14:m>
                  <m:oMath xmlns:m="http://schemas.openxmlformats.org/officeDocument/2006/math">
                    <m:r>
                      <a:rPr lang="fr-CH" sz="1600" i="1">
                        <a:latin typeface="Cambria Math" charset="0"/>
                      </a:rPr>
                      <m:t>#</m:t>
                    </m:r>
                    <m:r>
                      <a:rPr lang="fr-CH" sz="1600" i="1">
                        <a:latin typeface="Cambria Math" charset="0"/>
                      </a:rPr>
                      <m:t>𝑠h𝑜𝑟𝑡𝑒𝑠𝑡𝑝𝑎𝑡h𝑠</m:t>
                    </m:r>
                    <m:d>
                      <m:dPr>
                        <m:ctrlPr>
                          <a:rPr lang="fr-CH" sz="1600" i="1">
                            <a:latin typeface="Cambria Math" panose="02040503050406030204" pitchFamily="18" charset="0"/>
                          </a:rPr>
                        </m:ctrlPr>
                      </m:dPr>
                      <m:e>
                        <m:r>
                          <a:rPr lang="fr-CH" sz="1600" i="1">
                            <a:latin typeface="Cambria Math" charset="0"/>
                          </a:rPr>
                          <m:t>𝐴</m:t>
                        </m:r>
                        <m:r>
                          <a:rPr lang="fr-CH" sz="1600" i="1">
                            <a:latin typeface="Cambria Math" charset="0"/>
                          </a:rPr>
                          <m:t>−</m:t>
                        </m:r>
                        <m:r>
                          <a:rPr lang="fr-CH" sz="1600" i="1">
                            <a:latin typeface="Cambria Math" charset="0"/>
                          </a:rPr>
                          <m:t>𝑋</m:t>
                        </m:r>
                      </m:e>
                    </m:d>
                  </m:oMath>
                </a14:m>
                <a:endParaRPr lang="en-US" sz="1600"/>
              </a:p>
            </p:txBody>
          </p:sp>
        </mc:Choice>
        <mc:Fallback xmlns="">
          <p:sp>
            <p:nvSpPr>
              <p:cNvPr id="46" name="Rectangle 45">
                <a:extLst>
                  <a:ext uri="{FF2B5EF4-FFF2-40B4-BE49-F238E27FC236}">
                    <a16:creationId xmlns:a16="http://schemas.microsoft.com/office/drawing/2014/main" id="{96B543C4-1E29-0449-BEC9-1A6C524BF054}"/>
                  </a:ext>
                </a:extLst>
              </p:cNvPr>
              <p:cNvSpPr>
                <a:spLocks noRot="1" noChangeAspect="1" noMove="1" noResize="1" noEditPoints="1" noAdjustHandles="1" noChangeArrowheads="1" noChangeShapeType="1" noTextEdit="1"/>
              </p:cNvSpPr>
              <p:nvPr/>
            </p:nvSpPr>
            <p:spPr>
              <a:xfrm>
                <a:off x="559492" y="5836255"/>
                <a:ext cx="3108223" cy="584775"/>
              </a:xfrm>
              <a:prstGeom prst="rect">
                <a:avLst/>
              </a:prstGeom>
              <a:blipFill>
                <a:blip r:embed="rId5"/>
                <a:stretch>
                  <a:fillRect t="-4255" b="-8511"/>
                </a:stretch>
              </a:blipFill>
            </p:spPr>
            <p:txBody>
              <a:bodyPr/>
              <a:lstStyle/>
              <a:p>
                <a:r>
                  <a:rPr lang="en-US">
                    <a:noFill/>
                  </a:rPr>
                  <a:t> </a:t>
                </a:r>
              </a:p>
            </p:txBody>
          </p:sp>
        </mc:Fallback>
      </mc:AlternateContent>
    </p:spTree>
    <p:extLst>
      <p:ext uri="{BB962C8B-B14F-4D97-AF65-F5344CB8AC3E}">
        <p14:creationId xmlns:p14="http://schemas.microsoft.com/office/powerpoint/2010/main" val="34424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for Computing </a:t>
            </a:r>
            <a:r>
              <a:rPr lang="en-US" dirty="0" err="1"/>
              <a:t>Betweenness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Build one BFS structure for each node </a:t>
            </a:r>
          </a:p>
          <a:p>
            <a:pPr marL="514350" indent="-514350">
              <a:buFont typeface="+mj-lt"/>
              <a:buAutoNum type="arabicPeriod"/>
            </a:pPr>
            <a:r>
              <a:rPr lang="en-US" dirty="0"/>
              <a:t>Determine edge flow values for each edge using the previous procedure </a:t>
            </a:r>
          </a:p>
          <a:p>
            <a:pPr marL="514350" indent="-514350">
              <a:buFont typeface="+mj-lt"/>
              <a:buAutoNum type="arabicPeriod"/>
            </a:pPr>
            <a:r>
              <a:rPr lang="en-US" dirty="0"/>
              <a:t>Sum up the flow values of each edge in all BFS structures to obtain </a:t>
            </a:r>
            <a:r>
              <a:rPr lang="en-US" dirty="0" err="1"/>
              <a:t>betweenness</a:t>
            </a:r>
            <a:r>
              <a:rPr lang="en-US" dirty="0"/>
              <a:t> value</a:t>
            </a:r>
          </a:p>
          <a:p>
            <a:pPr lvl="1"/>
            <a:r>
              <a:rPr lang="en-US" dirty="0"/>
              <a:t>Flows are computed between each pairs of nodes → final values divided by 2</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477884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F7C846-016A-D541-8BA9-D646EF17695E}"/>
                  </a:ext>
                </a:extLst>
              </p:cNvPr>
              <p:cNvSpPr>
                <a:spLocks noGrp="1"/>
              </p:cNvSpPr>
              <p:nvPr>
                <p:ph type="title"/>
              </p:nvPr>
            </p:nvSpPr>
            <p:spPr/>
            <p:txBody>
              <a:bodyPr/>
              <a:lstStyle/>
              <a:p>
                <a14:m>
                  <m:oMath xmlns:m="http://schemas.openxmlformats.org/officeDocument/2006/math">
                    <m:sSub>
                      <m:sSubPr>
                        <m:ctrlPr>
                          <a:rPr lang="fr-CH" i="1">
                            <a:latin typeface="Cambria Math" panose="02040503050406030204" pitchFamily="18" charset="0"/>
                            <a:ea typeface="Cambria Math" panose="02040503050406030204" pitchFamily="18" charset="0"/>
                          </a:rPr>
                        </m:ctrlPr>
                      </m:sSubPr>
                      <m:e>
                        <m:r>
                          <a:rPr lang="fr-CH" i="1">
                            <a:latin typeface="Cambria Math" panose="02040503050406030204" pitchFamily="18" charset="0"/>
                            <a:ea typeface="Cambria Math" panose="02040503050406030204" pitchFamily="18" charset="0"/>
                          </a:rPr>
                          <m:t>𝜎</m:t>
                        </m:r>
                      </m:e>
                      <m:sub>
                        <m:r>
                          <a:rPr lang="fr-CH" i="1">
                            <a:latin typeface="Cambria Math" panose="02040503050406030204" pitchFamily="18" charset="0"/>
                            <a:ea typeface="Cambria Math" panose="02040503050406030204" pitchFamily="18" charset="0"/>
                          </a:rPr>
                          <m:t>𝑥𝑦</m:t>
                        </m:r>
                      </m:sub>
                    </m:sSub>
                    <m:r>
                      <a:rPr lang="fr-CH" i="1">
                        <a:latin typeface="Cambria Math" panose="02040503050406030204" pitchFamily="18" charset="0"/>
                        <a:ea typeface="Cambria Math" panose="02040503050406030204" pitchFamily="18" charset="0"/>
                      </a:rPr>
                      <m:t>(</m:t>
                    </m:r>
                    <m:r>
                      <a:rPr lang="fr-CH" i="1">
                        <a:latin typeface="Cambria Math" panose="02040503050406030204" pitchFamily="18" charset="0"/>
                        <a:ea typeface="Cambria Math" panose="02040503050406030204" pitchFamily="18" charset="0"/>
                      </a:rPr>
                      <m:t>𝑣</m:t>
                    </m:r>
                    <m:r>
                      <a:rPr lang="fr-CH" i="1">
                        <a:latin typeface="Cambria Math" panose="02040503050406030204" pitchFamily="18" charset="0"/>
                        <a:ea typeface="Cambria Math" panose="02040503050406030204" pitchFamily="18" charset="0"/>
                      </a:rPr>
                      <m:t>)</m:t>
                    </m:r>
                  </m:oMath>
                </a14:m>
                <a:r>
                  <a:rPr lang="en-US" altLang="en-US" b="0" dirty="0">
                    <a:ea typeface="MS PGothic" charset="-128"/>
                  </a:rPr>
                  <a:t> </a:t>
                </a:r>
                <a:r>
                  <a:rPr lang="en-US" altLang="en-US" dirty="0">
                    <a:ea typeface="MS PGothic" charset="-128"/>
                  </a:rPr>
                  <a:t>of edge 3-4 is …</a:t>
                </a:r>
                <a:endParaRPr lang="en-US"/>
              </a:p>
            </p:txBody>
          </p:sp>
        </mc:Choice>
        <mc:Fallback xmlns="">
          <p:sp>
            <p:nvSpPr>
              <p:cNvPr id="2" name="Title 1">
                <a:extLst>
                  <a:ext uri="{FF2B5EF4-FFF2-40B4-BE49-F238E27FC236}">
                    <a16:creationId xmlns:a16="http://schemas.microsoft.com/office/drawing/2014/main" id="{62F7C846-016A-D541-8BA9-D646EF17695E}"/>
                  </a:ext>
                </a:extLst>
              </p:cNvPr>
              <p:cNvSpPr>
                <a:spLocks noGrp="1" noRot="1" noChangeAspect="1" noMove="1" noResize="1" noEditPoints="1" noAdjustHandles="1" noChangeArrowheads="1" noChangeShapeType="1" noTextEdit="1"/>
              </p:cNvSpPr>
              <p:nvPr>
                <p:ph type="title"/>
              </p:nvPr>
            </p:nvSpPr>
            <p:spPr>
              <a:blipFill>
                <a:blip r:embed="rId3"/>
                <a:stretch>
                  <a:fillRect l="-306" b="-83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745AD83-1B9D-984E-B02C-B704E1A8F9C4}"/>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TPAnswers">
            <a:extLst>
              <a:ext uri="{FF2B5EF4-FFF2-40B4-BE49-F238E27FC236}">
                <a16:creationId xmlns:a16="http://schemas.microsoft.com/office/drawing/2014/main" id="{33DB3382-C062-934A-9E80-AE9DAE95CDBC}"/>
              </a:ext>
            </a:extLst>
          </p:cNvPr>
          <p:cNvSpPr txBox="1">
            <a:spLocks/>
          </p:cNvSpPr>
          <p:nvPr>
            <p:custDataLst>
              <p:tags r:id="rId1"/>
            </p:custDataLst>
          </p:nvPr>
        </p:nvSpPr>
        <p:spPr bwMode="auto">
          <a:xfrm>
            <a:off x="331788" y="1493838"/>
            <a:ext cx="83058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indent="0" algn="l" rtl="0" fontAlgn="base">
              <a:spcBef>
                <a:spcPct val="20000"/>
              </a:spcBef>
              <a:spcAft>
                <a:spcPct val="0"/>
              </a:spcAft>
              <a:buNone/>
              <a:defRPr sz="3200">
                <a:solidFill>
                  <a:schemeClr val="tx1"/>
                </a:solidFill>
                <a:latin typeface="Calibri"/>
                <a:ea typeface="+mn-ea"/>
                <a:cs typeface="Calibri"/>
              </a:defRPr>
            </a:lvl1pPr>
            <a:lvl2pPr marL="742950" indent="-285750" algn="l" rtl="0" fontAlgn="base">
              <a:spcBef>
                <a:spcPct val="20000"/>
              </a:spcBef>
              <a:spcAft>
                <a:spcPct val="0"/>
              </a:spcAft>
              <a:buChar char="–"/>
              <a:defRPr sz="2800">
                <a:solidFill>
                  <a:schemeClr val="tx1"/>
                </a:solidFill>
                <a:latin typeface="Calibri"/>
                <a:cs typeface="Calibri"/>
              </a:defRPr>
            </a:lvl2pPr>
            <a:lvl3pPr marL="1143000" indent="-228600" algn="l" rtl="0" fontAlgn="base">
              <a:spcBef>
                <a:spcPct val="20000"/>
              </a:spcBef>
              <a:spcAft>
                <a:spcPct val="0"/>
              </a:spcAft>
              <a:buChar char="•"/>
              <a:defRPr sz="2400">
                <a:solidFill>
                  <a:schemeClr val="tx1"/>
                </a:solidFill>
                <a:latin typeface="Calibri"/>
                <a:cs typeface="Calibri"/>
              </a:defRPr>
            </a:lvl3pPr>
            <a:lvl4pPr marL="1600200" indent="-228600" algn="l" rtl="0" fontAlgn="base">
              <a:spcBef>
                <a:spcPct val="20000"/>
              </a:spcBef>
              <a:spcAft>
                <a:spcPct val="0"/>
              </a:spcAft>
              <a:buChar char="–"/>
              <a:defRPr sz="2000">
                <a:solidFill>
                  <a:schemeClr val="tx1"/>
                </a:solidFill>
                <a:latin typeface="Calibri"/>
                <a:cs typeface="Calibri"/>
              </a:defRPr>
            </a:lvl4pPr>
            <a:lvl5pPr marL="2057400" indent="-228600" algn="l" rtl="0" fontAlgn="base">
              <a:spcBef>
                <a:spcPct val="20000"/>
              </a:spcBef>
              <a:spcAft>
                <a:spcPct val="0"/>
              </a:spcAft>
              <a:buChar char="»"/>
              <a:defRPr sz="2000">
                <a:solidFill>
                  <a:schemeClr val="tx1"/>
                </a:solidFill>
                <a:latin typeface="Calibri"/>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514350" indent="-514350">
              <a:buFont typeface="Arial" charset="0"/>
              <a:buAutoNum type="alphaUcPeriod"/>
            </a:pPr>
            <a:r>
              <a:rPr lang="en-US" altLang="en-US" kern="0" dirty="0">
                <a:ea typeface="MS PGothic" charset="-128"/>
              </a:rPr>
              <a:t>16</a:t>
            </a:r>
          </a:p>
          <a:p>
            <a:pPr marL="514350" indent="-514350">
              <a:buFont typeface="Arial" charset="0"/>
              <a:buAutoNum type="alphaUcPeriod"/>
            </a:pPr>
            <a:r>
              <a:rPr lang="en-US" altLang="en-US" kern="0" dirty="0">
                <a:ea typeface="MS PGothic" charset="-128"/>
              </a:rPr>
              <a:t>12</a:t>
            </a:r>
          </a:p>
          <a:p>
            <a:pPr marL="514350" indent="-514350">
              <a:buFont typeface="Arial" charset="0"/>
              <a:buAutoNum type="alphaUcPeriod"/>
            </a:pPr>
            <a:r>
              <a:rPr lang="en-US" altLang="en-US" kern="0" dirty="0">
                <a:ea typeface="MS PGothic" charset="-128"/>
              </a:rPr>
              <a:t>9</a:t>
            </a:r>
          </a:p>
          <a:p>
            <a:pPr marL="514350" indent="-514350">
              <a:buFont typeface="Arial" charset="0"/>
              <a:buAutoNum type="alphaUcPeriod"/>
            </a:pPr>
            <a:r>
              <a:rPr lang="en-US" altLang="en-US" kern="0" dirty="0">
                <a:ea typeface="MS PGothic" charset="-128"/>
              </a:rPr>
              <a:t>4</a:t>
            </a:r>
          </a:p>
        </p:txBody>
      </p:sp>
      <p:sp>
        <p:nvSpPr>
          <p:cNvPr id="6" name="Oval 5">
            <a:extLst>
              <a:ext uri="{FF2B5EF4-FFF2-40B4-BE49-F238E27FC236}">
                <a16:creationId xmlns:a16="http://schemas.microsoft.com/office/drawing/2014/main" id="{1E682CD6-AE4A-D142-AF52-10152429DAAB}"/>
              </a:ext>
            </a:extLst>
          </p:cNvPr>
          <p:cNvSpPr/>
          <p:nvPr/>
        </p:nvSpPr>
        <p:spPr bwMode="auto">
          <a:xfrm>
            <a:off x="253206"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7" name="Oval 6">
            <a:extLst>
              <a:ext uri="{FF2B5EF4-FFF2-40B4-BE49-F238E27FC236}">
                <a16:creationId xmlns:a16="http://schemas.microsoft.com/office/drawing/2014/main" id="{F2D80E5B-227B-AD4B-8C3B-4745490921AF}"/>
              </a:ext>
            </a:extLst>
          </p:cNvPr>
          <p:cNvSpPr/>
          <p:nvPr/>
        </p:nvSpPr>
        <p:spPr bwMode="auto">
          <a:xfrm>
            <a:off x="1549350"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8" name="Oval 7">
            <a:extLst>
              <a:ext uri="{FF2B5EF4-FFF2-40B4-BE49-F238E27FC236}">
                <a16:creationId xmlns:a16="http://schemas.microsoft.com/office/drawing/2014/main" id="{B2726A43-C391-9040-B081-A68D7BC783E8}"/>
              </a:ext>
            </a:extLst>
          </p:cNvPr>
          <p:cNvSpPr/>
          <p:nvPr/>
        </p:nvSpPr>
        <p:spPr bwMode="auto">
          <a:xfrm>
            <a:off x="276308" y="560457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9" name="Oval 8">
            <a:extLst>
              <a:ext uri="{FF2B5EF4-FFF2-40B4-BE49-F238E27FC236}">
                <a16:creationId xmlns:a16="http://schemas.microsoft.com/office/drawing/2014/main" id="{BC36EF08-00FF-AA4E-9102-BF6B6FC114BF}"/>
              </a:ext>
            </a:extLst>
          </p:cNvPr>
          <p:cNvSpPr/>
          <p:nvPr/>
        </p:nvSpPr>
        <p:spPr bwMode="auto">
          <a:xfrm>
            <a:off x="2856202" y="5085184"/>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10" name="Oval 9">
            <a:extLst>
              <a:ext uri="{FF2B5EF4-FFF2-40B4-BE49-F238E27FC236}">
                <a16:creationId xmlns:a16="http://schemas.microsoft.com/office/drawing/2014/main" id="{E6F00D24-BD7D-3542-914E-8E61C01C72A4}"/>
              </a:ext>
            </a:extLst>
          </p:cNvPr>
          <p:cNvSpPr/>
          <p:nvPr/>
        </p:nvSpPr>
        <p:spPr bwMode="auto">
          <a:xfrm>
            <a:off x="4139952" y="4653136"/>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1" name="Oval 10">
            <a:extLst>
              <a:ext uri="{FF2B5EF4-FFF2-40B4-BE49-F238E27FC236}">
                <a16:creationId xmlns:a16="http://schemas.microsoft.com/office/drawing/2014/main" id="{CE744164-81A5-0541-9B43-673BB0B27980}"/>
              </a:ext>
            </a:extLst>
          </p:cNvPr>
          <p:cNvSpPr/>
          <p:nvPr/>
        </p:nvSpPr>
        <p:spPr bwMode="auto">
          <a:xfrm>
            <a:off x="4163054" y="5596242"/>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2" name="Straight Connector 11">
            <a:extLst>
              <a:ext uri="{FF2B5EF4-FFF2-40B4-BE49-F238E27FC236}">
                <a16:creationId xmlns:a16="http://schemas.microsoft.com/office/drawing/2014/main" id="{CAD56CD2-B76E-E74F-84E4-F843BD34DAAA}"/>
              </a:ext>
            </a:extLst>
          </p:cNvPr>
          <p:cNvCxnSpPr>
            <a:stCxn id="9" idx="6"/>
            <a:endCxn id="10" idx="1"/>
          </p:cNvCxnSpPr>
          <p:nvPr/>
        </p:nvCxnSpPr>
        <p:spPr bwMode="auto">
          <a:xfrm>
            <a:off x="685254" y="4869160"/>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D4D2073-2846-0443-A1CE-4A41AE902FC0}"/>
              </a:ext>
            </a:extLst>
          </p:cNvPr>
          <p:cNvCxnSpPr>
            <a:stCxn id="9" idx="4"/>
            <a:endCxn id="11" idx="0"/>
          </p:cNvCxnSpPr>
          <p:nvPr/>
        </p:nvCxnSpPr>
        <p:spPr bwMode="auto">
          <a:xfrm>
            <a:off x="469230"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F036458-90BA-B94B-BBE8-9E4F07C55D2A}"/>
              </a:ext>
            </a:extLst>
          </p:cNvPr>
          <p:cNvCxnSpPr>
            <a:stCxn id="11" idx="6"/>
            <a:endCxn id="10" idx="3"/>
          </p:cNvCxnSpPr>
          <p:nvPr/>
        </p:nvCxnSpPr>
        <p:spPr bwMode="auto">
          <a:xfrm flipV="1">
            <a:off x="708356" y="5453960"/>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D0B4656-98D3-1D47-83DA-14294F7CC975}"/>
              </a:ext>
            </a:extLst>
          </p:cNvPr>
          <p:cNvCxnSpPr>
            <a:stCxn id="10" idx="6"/>
            <a:endCxn id="12" idx="2"/>
          </p:cNvCxnSpPr>
          <p:nvPr/>
        </p:nvCxnSpPr>
        <p:spPr bwMode="auto">
          <a:xfrm>
            <a:off x="1981398" y="5301208"/>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20F4CD9-589E-AE44-BA9F-D41BDD8752C3}"/>
              </a:ext>
            </a:extLst>
          </p:cNvPr>
          <p:cNvCxnSpPr>
            <a:stCxn id="12" idx="7"/>
            <a:endCxn id="13" idx="2"/>
          </p:cNvCxnSpPr>
          <p:nvPr/>
        </p:nvCxnSpPr>
        <p:spPr bwMode="auto">
          <a:xfrm flipV="1">
            <a:off x="3224978" y="4869160"/>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DBFBF7F-A299-FC4B-BA08-D0FC523FF90E}"/>
              </a:ext>
            </a:extLst>
          </p:cNvPr>
          <p:cNvCxnSpPr>
            <a:stCxn id="12" idx="5"/>
            <a:endCxn id="14" idx="2"/>
          </p:cNvCxnSpPr>
          <p:nvPr/>
        </p:nvCxnSpPr>
        <p:spPr bwMode="auto">
          <a:xfrm>
            <a:off x="3224978" y="5453960"/>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E4ED48B-7739-B346-BE9D-DE5E05657278}"/>
              </a:ext>
            </a:extLst>
          </p:cNvPr>
          <p:cNvCxnSpPr>
            <a:stCxn id="14" idx="0"/>
            <a:endCxn id="13" idx="4"/>
          </p:cNvCxnSpPr>
          <p:nvPr/>
        </p:nvCxnSpPr>
        <p:spPr bwMode="auto">
          <a:xfrm flipH="1" flipV="1">
            <a:off x="4355976" y="5085184"/>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383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en-US" altLang="en-US" dirty="0">
                <a:ea typeface="MS PGothic" charset="-128"/>
              </a:rPr>
              <a:t>When computing path counts for node 1 with BFS, the count at 6 is …</a:t>
            </a:r>
          </a:p>
        </p:txBody>
      </p:sp>
      <p:sp>
        <p:nvSpPr>
          <p:cNvPr id="13314" name="TPAnswers"/>
          <p:cNvSpPr>
            <a:spLocks noGrp="1"/>
          </p:cNvSpPr>
          <p:nvPr>
            <p:ph idx="1"/>
            <p:custDataLst>
              <p:tags r:id="rId2"/>
            </p:custDataLst>
          </p:nvPr>
        </p:nvSpPr>
        <p:spPr>
          <a:xfrm>
            <a:off x="179388" y="1700808"/>
            <a:ext cx="8305800" cy="4669830"/>
          </a:xfrm>
        </p:spPr>
        <p:txBody>
          <a:bodyPr>
            <a:normAutofit/>
          </a:bodyPr>
          <a:lstStyle/>
          <a:p>
            <a:pPr marL="514350" indent="-514350">
              <a:buFont typeface="Arial" charset="0"/>
              <a:buAutoNum type="alphaUcPeriod"/>
            </a:pPr>
            <a:r>
              <a:rPr lang="en-US" altLang="en-US" dirty="0">
                <a:ea typeface="MS PGothic" charset="-128"/>
              </a:rPr>
              <a:t>1</a:t>
            </a:r>
          </a:p>
          <a:p>
            <a:pPr marL="514350" indent="-514350">
              <a:buFont typeface="Arial" charset="0"/>
              <a:buAutoNum type="alphaUcPeriod"/>
            </a:pPr>
            <a:r>
              <a:rPr lang="en-US" altLang="en-US" dirty="0">
                <a:ea typeface="MS PGothic" charset="-128"/>
              </a:rPr>
              <a:t>2</a:t>
            </a:r>
          </a:p>
          <a:p>
            <a:pPr marL="514350" indent="-514350">
              <a:buFont typeface="Arial" charset="0"/>
              <a:buAutoNum type="alphaUcPeriod"/>
            </a:pPr>
            <a:r>
              <a:rPr lang="en-US" altLang="en-US" dirty="0">
                <a:ea typeface="MS PGothic" charset="-128"/>
              </a:rPr>
              <a:t>3</a:t>
            </a:r>
          </a:p>
          <a:p>
            <a:pPr marL="514350" indent="-514350">
              <a:buFont typeface="Arial" charset="0"/>
              <a:buAutoNum type="alphaUcPeriod"/>
            </a:pPr>
            <a:r>
              <a:rPr lang="en-US" altLang="en-US" dirty="0">
                <a:ea typeface="MS PGothic" charset="-128"/>
              </a:rPr>
              <a:t>4</a:t>
            </a:r>
          </a:p>
        </p:txBody>
      </p:sp>
      <p:sp>
        <p:nvSpPr>
          <p:cNvPr id="2" name="Footer Placeholder 1">
            <a:extLst>
              <a:ext uri="{FF2B5EF4-FFF2-40B4-BE49-F238E27FC236}">
                <a16:creationId xmlns:a16="http://schemas.microsoft.com/office/drawing/2014/main" id="{100B4DD8-5415-4641-81AA-D8CE366E5FE5}"/>
              </a:ext>
            </a:extLst>
          </p:cNvPr>
          <p:cNvSpPr>
            <a:spLocks noGrp="1"/>
          </p:cNvSpPr>
          <p:nvPr>
            <p:ph type="ftr" sz="quarter" idx="10"/>
          </p:nvPr>
        </p:nvSpPr>
        <p:spPr/>
        <p:txBody>
          <a:bodyPr/>
          <a:lstStyle/>
          <a:p>
            <a:r>
              <a:rPr lang="fr-CH"/>
              <a:t>©2020, Karl Aberer, EPFL-IC, Laboratoire de systèmes d'informations répartis </a:t>
            </a:r>
            <a:endParaRPr lang="en-GB" dirty="0"/>
          </a:p>
        </p:txBody>
      </p:sp>
      <p:sp>
        <p:nvSpPr>
          <p:cNvPr id="5" name="Oval 4"/>
          <p:cNvSpPr/>
          <p:nvPr/>
        </p:nvSpPr>
        <p:spPr bwMode="auto">
          <a:xfrm>
            <a:off x="173882"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1"/>
                </a:solidFill>
                <a:effectLst/>
                <a:latin typeface="Calibri" charset="0"/>
                <a:ea typeface="Calibri" charset="0"/>
                <a:cs typeface="Calibri" charset="0"/>
              </a:rPr>
              <a:t>1</a:t>
            </a:r>
          </a:p>
        </p:txBody>
      </p:sp>
      <p:sp>
        <p:nvSpPr>
          <p:cNvPr id="6" name="Oval 5"/>
          <p:cNvSpPr/>
          <p:nvPr/>
        </p:nvSpPr>
        <p:spPr bwMode="auto">
          <a:xfrm>
            <a:off x="1470026"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3</a:t>
            </a:r>
          </a:p>
        </p:txBody>
      </p:sp>
      <p:sp>
        <p:nvSpPr>
          <p:cNvPr id="7" name="Oval 6"/>
          <p:cNvSpPr/>
          <p:nvPr/>
        </p:nvSpPr>
        <p:spPr bwMode="auto">
          <a:xfrm>
            <a:off x="196984"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2</a:t>
            </a:r>
          </a:p>
        </p:txBody>
      </p:sp>
      <p:sp>
        <p:nvSpPr>
          <p:cNvPr id="8" name="Oval 7"/>
          <p:cNvSpPr/>
          <p:nvPr/>
        </p:nvSpPr>
        <p:spPr bwMode="auto">
          <a:xfrm>
            <a:off x="2776878" y="5233695"/>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4</a:t>
            </a:r>
          </a:p>
        </p:txBody>
      </p:sp>
      <p:sp>
        <p:nvSpPr>
          <p:cNvPr id="9" name="Oval 8"/>
          <p:cNvSpPr/>
          <p:nvPr/>
        </p:nvSpPr>
        <p:spPr bwMode="auto">
          <a:xfrm>
            <a:off x="4060628" y="4801647"/>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5</a:t>
            </a:r>
          </a:p>
        </p:txBody>
      </p:sp>
      <p:sp>
        <p:nvSpPr>
          <p:cNvPr id="10" name="Oval 9"/>
          <p:cNvSpPr/>
          <p:nvPr/>
        </p:nvSpPr>
        <p:spPr bwMode="auto">
          <a:xfrm>
            <a:off x="4083730" y="5744753"/>
            <a:ext cx="432048" cy="43204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latin typeface="Calibri" charset="0"/>
                <a:ea typeface="Calibri" charset="0"/>
                <a:cs typeface="Calibri" charset="0"/>
              </a:rPr>
              <a:t>6</a:t>
            </a:r>
          </a:p>
        </p:txBody>
      </p:sp>
      <p:cxnSp>
        <p:nvCxnSpPr>
          <p:cNvPr id="11" name="Straight Connector 10"/>
          <p:cNvCxnSpPr>
            <a:stCxn id="8" idx="6"/>
            <a:endCxn id="9" idx="1"/>
          </p:cNvCxnSpPr>
          <p:nvPr/>
        </p:nvCxnSpPr>
        <p:spPr bwMode="auto">
          <a:xfrm>
            <a:off x="605930" y="5017671"/>
            <a:ext cx="927368"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a:stCxn id="8" idx="4"/>
            <a:endCxn id="10" idx="0"/>
          </p:cNvCxnSpPr>
          <p:nvPr/>
        </p:nvCxnSpPr>
        <p:spPr bwMode="auto">
          <a:xfrm>
            <a:off x="389906"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a:stCxn id="10" idx="6"/>
            <a:endCxn id="9" idx="3"/>
          </p:cNvCxnSpPr>
          <p:nvPr/>
        </p:nvCxnSpPr>
        <p:spPr bwMode="auto">
          <a:xfrm flipV="1">
            <a:off x="629032" y="5602471"/>
            <a:ext cx="90426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a:stCxn id="9" idx="6"/>
            <a:endCxn id="11" idx="2"/>
          </p:cNvCxnSpPr>
          <p:nvPr/>
        </p:nvCxnSpPr>
        <p:spPr bwMode="auto">
          <a:xfrm>
            <a:off x="1902074" y="5449719"/>
            <a:ext cx="87480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a:stCxn id="11" idx="7"/>
            <a:endCxn id="12" idx="2"/>
          </p:cNvCxnSpPr>
          <p:nvPr/>
        </p:nvCxnSpPr>
        <p:spPr bwMode="auto">
          <a:xfrm flipV="1">
            <a:off x="3145654" y="5017671"/>
            <a:ext cx="914974" cy="2792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a:stCxn id="11" idx="5"/>
            <a:endCxn id="13" idx="2"/>
          </p:cNvCxnSpPr>
          <p:nvPr/>
        </p:nvCxnSpPr>
        <p:spPr bwMode="auto">
          <a:xfrm>
            <a:off x="3145654" y="5602471"/>
            <a:ext cx="938076" cy="358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a:stCxn id="13" idx="0"/>
            <a:endCxn id="12" idx="4"/>
          </p:cNvCxnSpPr>
          <p:nvPr/>
        </p:nvCxnSpPr>
        <p:spPr bwMode="auto">
          <a:xfrm flipH="1" flipV="1">
            <a:off x="4276652" y="5233695"/>
            <a:ext cx="23102" cy="51105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246474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Discussion</a:t>
            </a:r>
          </a:p>
        </p:txBody>
      </p:sp>
      <p:sp>
        <p:nvSpPr>
          <p:cNvPr id="3" name="Content Placeholder 2"/>
          <p:cNvSpPr>
            <a:spLocks noGrp="1"/>
          </p:cNvSpPr>
          <p:nvPr>
            <p:ph idx="1"/>
          </p:nvPr>
        </p:nvSpPr>
        <p:spPr/>
        <p:txBody>
          <a:bodyPr/>
          <a:lstStyle/>
          <a:p>
            <a:r>
              <a:rPr lang="en-US" sz="2800" dirty="0"/>
              <a:t>Classical method</a:t>
            </a:r>
          </a:p>
          <a:p>
            <a:pPr marL="457200" indent="-457200">
              <a:buFont typeface="Arial" charset="0"/>
              <a:buChar char="•"/>
            </a:pPr>
            <a:r>
              <a:rPr lang="en-US" sz="2800" dirty="0"/>
              <a:t>Works for smaller networks</a:t>
            </a:r>
          </a:p>
          <a:p>
            <a:endParaRPr lang="en-US" sz="2800" dirty="0"/>
          </a:p>
          <a:p>
            <a:r>
              <a:rPr lang="en-US" sz="2800" dirty="0"/>
              <a:t>Complexity</a:t>
            </a:r>
          </a:p>
          <a:p>
            <a:pPr marL="457200" indent="-457200">
              <a:buFont typeface="Arial" charset="0"/>
              <a:buChar char="•"/>
            </a:pPr>
            <a:r>
              <a:rPr lang="en-US" sz="2800" dirty="0"/>
              <a:t>Computation of </a:t>
            </a:r>
            <a:r>
              <a:rPr lang="en-US" sz="2800" dirty="0" err="1"/>
              <a:t>betweenness</a:t>
            </a:r>
            <a:r>
              <a:rPr lang="en-US" sz="2800" dirty="0"/>
              <a:t> for one link: O(n</a:t>
            </a:r>
            <a:r>
              <a:rPr lang="en-US" sz="2800" baseline="30000" dirty="0"/>
              <a:t>2</a:t>
            </a:r>
            <a:r>
              <a:rPr lang="en-US" sz="2800" dirty="0"/>
              <a:t>)</a:t>
            </a:r>
          </a:p>
          <a:p>
            <a:pPr marL="457200" indent="-457200">
              <a:buFont typeface="Arial" charset="0"/>
              <a:buChar char="•"/>
            </a:pPr>
            <a:r>
              <a:rPr lang="en-US" sz="2800" dirty="0"/>
              <a:t>Computation of </a:t>
            </a:r>
            <a:r>
              <a:rPr lang="en-US" sz="2800" dirty="0" err="1"/>
              <a:t>betweenness</a:t>
            </a:r>
            <a:r>
              <a:rPr lang="en-US" sz="2800" dirty="0"/>
              <a:t> for all links: O(L n</a:t>
            </a:r>
            <a:r>
              <a:rPr lang="en-US" sz="2800" baseline="30000" dirty="0"/>
              <a:t>2</a:t>
            </a:r>
            <a:r>
              <a:rPr lang="en-US" sz="2800" dirty="0"/>
              <a:t>)</a:t>
            </a:r>
          </a:p>
          <a:p>
            <a:pPr marL="457200" indent="-457200">
              <a:buFont typeface="Arial" charset="0"/>
              <a:buChar char="•"/>
            </a:pPr>
            <a:r>
              <a:rPr lang="en-US" sz="2800" dirty="0"/>
              <a:t>Sparse matrix:  O(n</a:t>
            </a:r>
            <a:r>
              <a:rPr lang="en-US" sz="2800" baseline="30000" dirty="0"/>
              <a:t>3</a:t>
            </a:r>
            <a:r>
              <a:rPr lang="en-US" sz="2800" dirty="0"/>
              <a:t>)</a:t>
            </a:r>
          </a:p>
          <a:p>
            <a:pPr marL="457200" indent="-457200">
              <a:buFont typeface="Arial" charset="0"/>
              <a:buChar char="•"/>
            </a:pPr>
            <a:endParaRPr lang="en-US" sz="2800" dirty="0"/>
          </a:p>
          <a:p>
            <a:pPr marL="457200" indent="-457200">
              <a:buFont typeface="Arial" charset="0"/>
              <a:buChar char="•"/>
            </a:pPr>
            <a:endParaRPr lang="en-US" sz="2800" dirty="0"/>
          </a:p>
          <a:p>
            <a:endParaRPr lang="en-US" sz="2800" dirty="0"/>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686339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000" dirty="0"/>
              <a:t>Document classification</a:t>
            </a:r>
          </a:p>
          <a:p>
            <a:pPr marL="457200" indent="-457200">
              <a:buFontTx/>
              <a:buChar char="-"/>
            </a:pPr>
            <a:r>
              <a:rPr lang="en-US" sz="2000" dirty="0"/>
              <a:t>Aggarwal, </a:t>
            </a:r>
            <a:r>
              <a:rPr lang="en-US" sz="2000" dirty="0" err="1"/>
              <a:t>Charu</a:t>
            </a:r>
            <a:r>
              <a:rPr lang="en-US" sz="2000" dirty="0"/>
              <a:t> C., and Cheng Xiang </a:t>
            </a:r>
            <a:r>
              <a:rPr lang="en-US" sz="2000" dirty="0" err="1"/>
              <a:t>Zhai</a:t>
            </a:r>
            <a:r>
              <a:rPr lang="en-US" sz="2000" dirty="0"/>
              <a:t>. "A survey of text classification algorithms." </a:t>
            </a:r>
            <a:r>
              <a:rPr lang="en-US" sz="2000" i="1" dirty="0"/>
              <a:t>Mining text data</a:t>
            </a:r>
            <a:r>
              <a:rPr lang="en-US" sz="2000" dirty="0"/>
              <a:t>. Springer US, 2012. 163-222.</a:t>
            </a:r>
          </a:p>
          <a:p>
            <a:pPr marL="457200" indent="-457200">
              <a:buFontTx/>
              <a:buChar char="-"/>
            </a:pPr>
            <a:r>
              <a:rPr lang="en-US" sz="2000" dirty="0"/>
              <a:t>Jindal, </a:t>
            </a:r>
            <a:r>
              <a:rPr lang="en-US" sz="2000" dirty="0" err="1"/>
              <a:t>Rajni</a:t>
            </a:r>
            <a:r>
              <a:rPr lang="en-US" sz="2000" dirty="0"/>
              <a:t>, </a:t>
            </a:r>
            <a:r>
              <a:rPr lang="en-US" sz="2000" dirty="0" err="1"/>
              <a:t>Ruchika</a:t>
            </a:r>
            <a:r>
              <a:rPr lang="en-US" sz="2000" dirty="0"/>
              <a:t> Malhotra, and </a:t>
            </a:r>
            <a:r>
              <a:rPr lang="en-US" sz="2000" dirty="0" err="1"/>
              <a:t>Abha</a:t>
            </a:r>
            <a:r>
              <a:rPr lang="en-US" sz="2000" dirty="0"/>
              <a:t> Jain. "Techniques for text classification: Literature review and current trends." </a:t>
            </a:r>
            <a:r>
              <a:rPr lang="en-US" sz="2000" i="1" dirty="0" err="1"/>
              <a:t>Webology</a:t>
            </a:r>
            <a:r>
              <a:rPr lang="en-US" sz="2000" dirty="0"/>
              <a:t> 12.2 (2015): 1</a:t>
            </a:r>
          </a:p>
          <a:p>
            <a:pPr marL="457200" lvl="1" indent="-457200">
              <a:buFontTx/>
              <a:buChar char="-"/>
            </a:pPr>
            <a:r>
              <a:rPr lang="en-US" sz="2000" dirty="0">
                <a:latin typeface="Calibri" charset="0"/>
                <a:ea typeface="Calibri" charset="0"/>
                <a:cs typeface="Calibri" charset="0"/>
              </a:rPr>
              <a:t>Christopher D. Manning, </a:t>
            </a:r>
            <a:r>
              <a:rPr lang="en-US" sz="2000" dirty="0" err="1">
                <a:latin typeface="Calibri" charset="0"/>
                <a:ea typeface="Calibri" charset="0"/>
                <a:cs typeface="Calibri" charset="0"/>
              </a:rPr>
              <a:t>Prabhakar</a:t>
            </a:r>
            <a:r>
              <a:rPr lang="en-US" sz="2000" dirty="0">
                <a:latin typeface="Calibri" charset="0"/>
                <a:ea typeface="Calibri" charset="0"/>
                <a:cs typeface="Calibri" charset="0"/>
              </a:rPr>
              <a:t> </a:t>
            </a:r>
            <a:r>
              <a:rPr lang="en-US" sz="2000" dirty="0" err="1">
                <a:latin typeface="Calibri" charset="0"/>
                <a:ea typeface="Calibri" charset="0"/>
                <a:cs typeface="Calibri" charset="0"/>
              </a:rPr>
              <a:t>Raghavan</a:t>
            </a:r>
            <a:r>
              <a:rPr lang="en-US" sz="2000" dirty="0">
                <a:latin typeface="Calibri" charset="0"/>
                <a:ea typeface="Calibri" charset="0"/>
                <a:cs typeface="Calibri" charset="0"/>
              </a:rPr>
              <a:t> and </a:t>
            </a:r>
            <a:r>
              <a:rPr lang="en-US" sz="2000" dirty="0" err="1">
                <a:latin typeface="Calibri" charset="0"/>
                <a:ea typeface="Calibri" charset="0"/>
                <a:cs typeface="Calibri" charset="0"/>
              </a:rPr>
              <a:t>Hinrich</a:t>
            </a:r>
            <a:r>
              <a:rPr lang="en-US" sz="2000" dirty="0">
                <a:latin typeface="Calibri" charset="0"/>
                <a:ea typeface="Calibri" charset="0"/>
                <a:cs typeface="Calibri" charset="0"/>
              </a:rPr>
              <a:t> </a:t>
            </a:r>
            <a:r>
              <a:rPr lang="en-US" sz="2000" dirty="0" err="1">
                <a:latin typeface="Calibri" charset="0"/>
                <a:ea typeface="Calibri" charset="0"/>
                <a:cs typeface="Calibri" charset="0"/>
              </a:rPr>
              <a:t>Schütze</a:t>
            </a:r>
            <a:r>
              <a:rPr lang="en-US" sz="2000" dirty="0">
                <a:latin typeface="Calibri" charset="0"/>
                <a:ea typeface="Calibri" charset="0"/>
                <a:cs typeface="Calibri" charset="0"/>
              </a:rPr>
              <a:t>, Introduction to Information Retrieval, Cambridge University Press. 2008 (</a:t>
            </a:r>
            <a:r>
              <a:rPr lang="en-US" sz="2000" dirty="0">
                <a:latin typeface="Calibri" charset="0"/>
                <a:ea typeface="Calibri" charset="0"/>
                <a:cs typeface="Calibri" charset="0"/>
                <a:hlinkClick r:id="rId2"/>
              </a:rPr>
              <a:t>http://www-nlp.stanford.edu/IR-book/)</a:t>
            </a:r>
            <a:r>
              <a:rPr lang="en-US" sz="2000" dirty="0">
                <a:latin typeface="Calibri" charset="0"/>
                <a:ea typeface="Calibri" charset="0"/>
                <a:cs typeface="Calibri" charset="0"/>
              </a:rPr>
              <a:t> Chapter 13</a:t>
            </a:r>
            <a:endParaRPr lang="en-US" sz="2000" dirty="0"/>
          </a:p>
          <a:p>
            <a:pPr marL="457200" indent="-457200">
              <a:buFontTx/>
              <a:buChar char="-"/>
            </a:pPr>
            <a:r>
              <a:rPr lang="en-US" sz="2000" dirty="0" err="1"/>
              <a:t>Fasttext</a:t>
            </a:r>
            <a:r>
              <a:rPr lang="en-US" sz="2000" dirty="0"/>
              <a:t>: </a:t>
            </a:r>
            <a:r>
              <a:rPr lang="en-US" sz="2000" dirty="0">
                <a:hlinkClick r:id="rId3"/>
              </a:rPr>
              <a:t>https://www.youtube.com/watch?v=CHcExDsDeHU</a:t>
            </a:r>
            <a:endParaRPr lang="en-US" sz="2000" dirty="0"/>
          </a:p>
          <a:p>
            <a:r>
              <a:rPr lang="en-US" sz="2000" dirty="0"/>
              <a:t>Recommender Systems</a:t>
            </a:r>
          </a:p>
          <a:p>
            <a:pPr marL="457200" indent="-457200">
              <a:buFontTx/>
              <a:buChar char="-"/>
            </a:pPr>
            <a:r>
              <a:rPr lang="en-US" sz="2000" dirty="0"/>
              <a:t>Chapter 9 in </a:t>
            </a:r>
            <a:r>
              <a:rPr lang="en-US" sz="2000" dirty="0" err="1"/>
              <a:t>mmds.org</a:t>
            </a:r>
            <a:endParaRPr lang="en-US" sz="2000" dirty="0"/>
          </a:p>
          <a:p>
            <a:pPr marL="457200" indent="-457200">
              <a:buFontTx/>
              <a:buChar char="-"/>
            </a:pPr>
            <a:r>
              <a:rPr lang="en-US" sz="2000" dirty="0"/>
              <a:t>Recommender Systems Handbook, Springer 2015</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251200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2400" dirty="0"/>
              <a:t>Community detection</a:t>
            </a:r>
          </a:p>
          <a:p>
            <a:r>
              <a:rPr lang="en-US" sz="2400" dirty="0"/>
              <a:t>The slides are loosely based also on:</a:t>
            </a:r>
          </a:p>
          <a:p>
            <a:pPr marL="1200150" lvl="1" indent="-457200">
              <a:buFontTx/>
              <a:buChar char="-"/>
            </a:pPr>
            <a:r>
              <a:rPr lang="en-US" sz="2000" dirty="0">
                <a:hlinkClick r:id="rId3"/>
              </a:rPr>
              <a:t>http://barabasilab.neu.edu/courses/phys5116/</a:t>
            </a:r>
            <a:endParaRPr lang="en-US" sz="2000" dirty="0"/>
          </a:p>
          <a:p>
            <a:r>
              <a:rPr lang="en-US" sz="2400" dirty="0"/>
              <a:t>Papers </a:t>
            </a:r>
          </a:p>
          <a:p>
            <a:pPr lvl="1"/>
            <a:r>
              <a:rPr lang="en-US" sz="2000" dirty="0" err="1"/>
              <a:t>Blondel</a:t>
            </a:r>
            <a:r>
              <a:rPr lang="en-US" sz="2000" dirty="0"/>
              <a:t>, Vincent D., et al. "Fast unfolding of communities in large networks." </a:t>
            </a:r>
            <a:r>
              <a:rPr lang="en-US" sz="2000" i="1" dirty="0"/>
              <a:t>Journal of statistical mechanics: theory and experiment</a:t>
            </a:r>
            <a:r>
              <a:rPr lang="en-US" sz="2000" dirty="0"/>
              <a:t> 2008.10 (2008): P10008</a:t>
            </a:r>
          </a:p>
          <a:p>
            <a:pPr lvl="1"/>
            <a:r>
              <a:rPr lang="en-US" sz="2000" dirty="0"/>
              <a:t>Girvan, Michelle, and Mark EJ Newman. "Community structure in social and biological networks." </a:t>
            </a:r>
            <a:r>
              <a:rPr lang="en-US" sz="2000" i="1" dirty="0"/>
              <a:t>Proceedings of the national academy of sciences</a:t>
            </a:r>
            <a:r>
              <a:rPr lang="en-US" sz="2000" dirty="0"/>
              <a:t> 99.12 (2002): 7821-7826.</a:t>
            </a:r>
          </a:p>
        </p:txBody>
      </p:sp>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spTree>
    <p:extLst>
      <p:ext uri="{BB962C8B-B14F-4D97-AF65-F5344CB8AC3E}">
        <p14:creationId xmlns:p14="http://schemas.microsoft.com/office/powerpoint/2010/main" val="197786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Using Word </a:t>
            </a:r>
            <a:r>
              <a:rPr lang="en-US" dirty="0" err="1"/>
              <a:t>Embeddings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Reminder</a:t>
                </a:r>
              </a:p>
              <a:p>
                <a:endParaRPr lang="en-US" dirty="0"/>
              </a:p>
              <a:p>
                <a:endParaRPr lang="en-US" dirty="0"/>
              </a:p>
              <a:p>
                <a:endParaRPr lang="en-US" dirty="0"/>
              </a:p>
              <a:p>
                <a:endParaRPr lang="en-US" dirty="0"/>
              </a:p>
              <a:p>
                <a:r>
                  <a:rPr lang="en-US" dirty="0"/>
                  <a:t>Probability that word </a:t>
                </a:r>
                <a14:m>
                  <m:oMath xmlns:m="http://schemas.openxmlformats.org/officeDocument/2006/math">
                    <m:r>
                      <a:rPr lang="fr-CH" i="1">
                        <a:latin typeface="Cambria Math" charset="0"/>
                      </a:rPr>
                      <m:t>𝑤</m:t>
                    </m:r>
                  </m:oMath>
                </a14:m>
                <a:r>
                  <a:rPr lang="en-US" dirty="0"/>
                  <a:t> occurs with context word </a:t>
                </a:r>
                <a14:m>
                  <m:oMath xmlns:m="http://schemas.openxmlformats.org/officeDocument/2006/math">
                    <m:r>
                      <a:rPr lang="fr-CH" i="1">
                        <a:latin typeface="Cambria Math" charset="0"/>
                      </a:rPr>
                      <m:t>𝑐</m:t>
                    </m:r>
                  </m:oMath>
                </a14:m>
                <a:endParaRPr lang="en-US" dirty="0"/>
              </a:p>
              <a:p>
                <a:pPr/>
                <a14:m>
                  <m:oMathPara xmlns:m="http://schemas.openxmlformats.org/officeDocument/2006/math">
                    <m:oMathParaPr>
                      <m:jc m:val="centerGroup"/>
                    </m:oMathParaPr>
                    <m:oMath xmlns:m="http://schemas.openxmlformats.org/officeDocument/2006/math">
                      <m:r>
                        <a:rPr lang="fr-CH" i="1">
                          <a:latin typeface="Cambria Math" charset="0"/>
                        </a:rPr>
                        <m:t>𝑃</m:t>
                      </m:r>
                      <m:d>
                        <m:dPr>
                          <m:ctrlPr>
                            <a:rPr lang="fr-CH" i="1">
                              <a:latin typeface="Cambria Math" panose="02040503050406030204" pitchFamily="18" charset="0"/>
                            </a:rPr>
                          </m:ctrlPr>
                        </m:dPr>
                        <m:e>
                          <m:r>
                            <a:rPr lang="fr-CH" i="1">
                              <a:latin typeface="Cambria Math" charset="0"/>
                            </a:rPr>
                            <m:t>𝐷</m:t>
                          </m:r>
                          <m:r>
                            <a:rPr lang="fr-CH" i="1">
                              <a:latin typeface="Cambria Math" charset="0"/>
                            </a:rPr>
                            <m:t>=1</m:t>
                          </m:r>
                        </m:e>
                        <m:e>
                          <m:r>
                            <a:rPr lang="fr-CH" i="1">
                              <a:latin typeface="Cambria Math" charset="0"/>
                            </a:rPr>
                            <m:t>𝑤</m:t>
                          </m:r>
                          <m:r>
                            <a:rPr lang="fr-CH" i="1">
                              <a:latin typeface="Cambria Math" charset="0"/>
                            </a:rPr>
                            <m:t>,</m:t>
                          </m:r>
                          <m:r>
                            <a:rPr lang="fr-CH" b="0" i="1" smtClean="0">
                              <a:latin typeface="Cambria Math" charset="0"/>
                            </a:rPr>
                            <m:t>𝑐</m:t>
                          </m:r>
                          <m:r>
                            <a:rPr lang="fr-CH" i="1">
                              <a:latin typeface="Cambria Math" charset="0"/>
                            </a:rPr>
                            <m:t>;</m:t>
                          </m:r>
                          <m:r>
                            <a:rPr lang="fr-CH" i="1">
                              <a:latin typeface="Cambria Math" charset="0"/>
                              <a:ea typeface="Cambria Math" charset="0"/>
                              <a:cs typeface="Cambria Math" charset="0"/>
                            </a:rPr>
                            <m:t>𝜃</m:t>
                          </m:r>
                        </m:e>
                      </m:d>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1+</m:t>
                          </m:r>
                          <m:sSup>
                            <m:sSupPr>
                              <m:ctrlPr>
                                <a:rPr lang="fr-CH" b="0" i="1" smtClean="0">
                                  <a:latin typeface="Cambria Math" panose="02040503050406030204" pitchFamily="18" charset="0"/>
                                  <a:ea typeface="Cambria Math" charset="0"/>
                                  <a:cs typeface="Cambria Math" charset="0"/>
                                </a:rPr>
                              </m:ctrlPr>
                            </m:sSupPr>
                            <m:e>
                              <m:r>
                                <a:rPr lang="fr-CH" b="0" i="1" smtClean="0">
                                  <a:latin typeface="Cambria Math" charset="0"/>
                                  <a:ea typeface="Cambria Math" charset="0"/>
                                  <a:cs typeface="Cambria Math" charset="0"/>
                                </a:rPr>
                                <m:t>𝑒</m:t>
                              </m:r>
                            </m:e>
                            <m:sup>
                              <m:r>
                                <a:rPr lang="fr-CH" b="0" i="1" smtClean="0">
                                  <a:latin typeface="Cambria Math" charset="0"/>
                                  <a:ea typeface="Cambria Math" charset="0"/>
                                  <a:cs typeface="Cambria Math" charset="0"/>
                                </a:rPr>
                                <m:t>−</m:t>
                              </m:r>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𝑣</m:t>
                                  </m:r>
                                </m:e>
                                <m:sub>
                                  <m:r>
                                    <a:rPr lang="fr-CH" b="0" i="1" smtClean="0">
                                      <a:latin typeface="Cambria Math" charset="0"/>
                                      <a:ea typeface="Cambria Math" charset="0"/>
                                      <a:cs typeface="Cambria Math" charset="0"/>
                                    </a:rPr>
                                    <m:t>𝑐</m:t>
                                  </m:r>
                                </m:sub>
                              </m:sSub>
                              <m:sSub>
                                <m:sSubPr>
                                  <m:ctrlPr>
                                    <a:rPr lang="fr-CH" b="0" i="1" smtClean="0">
                                      <a:latin typeface="Cambria Math" panose="02040503050406030204" pitchFamily="18" charset="0"/>
                                      <a:ea typeface="Cambria Math" charset="0"/>
                                      <a:cs typeface="Cambria Math" charset="0"/>
                                    </a:rPr>
                                  </m:ctrlPr>
                                </m:sSubPr>
                                <m:e>
                                  <m:r>
                                    <a:rPr lang="fr-CH" b="0" i="1" smtClean="0">
                                      <a:latin typeface="Cambria Math" charset="0"/>
                                      <a:ea typeface="Cambria Math" charset="0"/>
                                      <a:cs typeface="Cambria Math" charset="0"/>
                                    </a:rPr>
                                    <m:t>∙</m:t>
                                  </m:r>
                                  <m:r>
                                    <a:rPr lang="fr-CH" b="0" i="1" smtClean="0">
                                      <a:latin typeface="Cambria Math" charset="0"/>
                                      <a:ea typeface="Cambria Math" charset="0"/>
                                      <a:cs typeface="Cambria Math" charset="0"/>
                                    </a:rPr>
                                    <m:t>𝑣</m:t>
                                  </m:r>
                                </m:e>
                                <m:sub>
                                  <m:r>
                                    <a:rPr lang="fr-CH" b="0" i="1" smtClean="0">
                                      <a:latin typeface="Cambria Math" charset="0"/>
                                      <a:ea typeface="Cambria Math" charset="0"/>
                                      <a:cs typeface="Cambria Math" charset="0"/>
                                    </a:rPr>
                                    <m:t>𝑤</m:t>
                                  </m:r>
                                </m:sub>
                              </m:sSub>
                            </m:sup>
                          </m:sSup>
                        </m:den>
                      </m:f>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32" t="-1511"/>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fr-CH"/>
              <a:t>©2020, Karl Aberer, EPFL-IC, Laboratoire de systèmes d'informations répartis </a:t>
            </a:r>
            <a:endParaRPr lang="en-GB" dirty="0"/>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9552" y="2117206"/>
            <a:ext cx="8305800" cy="1730893"/>
          </a:xfrm>
          <a:prstGeom prst="rect">
            <a:avLst/>
          </a:prstGeom>
          <a:noFill/>
          <a:ln w="9525">
            <a:noFill/>
            <a:miter lim="800000"/>
            <a:headEnd/>
            <a:tailEnd/>
          </a:ln>
          <a:effectLst/>
        </p:spPr>
      </p:pic>
    </p:spTree>
    <p:extLst>
      <p:ext uri="{BB962C8B-B14F-4D97-AF65-F5344CB8AC3E}">
        <p14:creationId xmlns:p14="http://schemas.microsoft.com/office/powerpoint/2010/main" val="3500915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xml><?xml version="1.0" encoding="utf-8"?>
<p:tagLst xmlns:a="http://schemas.openxmlformats.org/drawingml/2006/main" xmlns:r="http://schemas.openxmlformats.org/officeDocument/2006/relationships" xmlns:p="http://schemas.openxmlformats.org/presentationml/2006/main">
  <p:tag name="SLIDEGUID" val="E5BBAD6E1DEE4639A3E0945942B49AD2"/>
  <p:tag name="AUTOOPENPOLL" val="False"/>
  <p:tag name="TYPE" val="MultiChoiceSlide"/>
  <p:tag name="TPSLIDEBULLETSTYLE" val="2"/>
  <p:tag name="TPQUESTIONXML" val="&lt;?xml version=&quot;1.0&quot; encoding=&quot;UTF-8&quot; standalone=&quot;yes&quot;?&gt;&lt;questionlist&gt;&lt;properties&gt;&lt;guid&gt;0C181B30AE9A4C338942920C381BF6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5BBAD6E1DEE4639A3E0945942B49AD2&lt;/guid&gt;&lt;repollguid&gt;6D0A1252FD0847EFB736BF07B78BE470&lt;/repollguid&gt;&lt;sourceid&gt;CD5F2341E6FC468F89A44595C1931AE4&lt;/sourceid&gt;&lt;questiontext&gt;For a user that has not done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F68C0089B90F44E5A3BFFE09B2F14149&lt;/guid&gt;&lt;answertext&gt;User-based collaborative RS&lt;/answertext&gt;&lt;valuetype&gt;0&lt;/valuetype&gt;&lt;/answer&gt;&lt;answer&gt;&lt;guid&gt;44803B67A6D940E79C34E427E208EE3B&lt;/guid&gt;&lt;answertext&gt;Item-based collaborative RS&lt;/answertext&gt;&lt;valuetype&gt;0&lt;/valuetype&gt;&lt;/answer&gt;&lt;answer&gt;&lt;guid&gt;B95C4CCC153A4A2A95F3FDF44A383564&lt;/guid&gt;&lt;answertext&gt;Content-based RS&lt;/answertext&gt;&lt;valuetype&gt;0&lt;/valuetype&gt;&lt;/answer&gt;&lt;answer&gt;&lt;guid&gt;4D6D774405244A70A2E0F1BF37A34AB9&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 user that has not done any ratings, which method can make a prediction?[;crlf;]20[;]20[;]20[;]False[;]0[;][;crlf;]2.8[;]2.5[;]1.1662[;]1.36[;crlf;]3[;]0[;]User-based collaborative RS1[;]User-based collaborative RS[;][;crlf;]7[;]0[;]Item-based collaborative RS2[;]Item-based collaborative RS[;][;crlf;]1[;]0[;]Content-based RS3[;]Content-based RS[;][;crlf;]9[;]0[;]None of the above4[;]None of the above[;][;crlf;]"/>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SLIDEGUID" val="6D38930C318F49B5AAEA55372584B2F8"/>
  <p:tag name="AUTOOPENPOLL" val="False"/>
  <p:tag name="TYPE" val="MultiChoiceSlide"/>
  <p:tag name="TPSLIDEBULLETSTYLE" val="2"/>
  <p:tag name="TPQUESTIONXML" val="&lt;?xml version=&quot;1.0&quot; encoding=&quot;UTF-8&quot; standalone=&quot;yes&quot;?&gt;&lt;questionlist&gt;&lt;properties&gt;&lt;guid&gt;DF52B57FBA684C5FB0E92FB7ED402DDA&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D38930C318F49B5AAEA55372584B2F8&lt;/guid&gt;&lt;repollguid&gt;D64BD20FF9914FF7A0580C3C68FFABBE&lt;/repollguid&gt;&lt;sourceid&gt;DA744D3AB0274B669BC9A1D7923A4F83&lt;/sourceid&gt;&lt;questiontext&gt;For an item that has not received any ratings, which method can make a predictio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9A05EBE07747A7BF1D8C71B6FF37AA&lt;/guid&gt;&lt;answertext&gt;User-based collaborative RS&lt;/answertext&gt;&lt;valuetype&gt;0&lt;/valuetype&gt;&lt;/answer&gt;&lt;answer&gt;&lt;guid&gt;91177B6FC2B148CFA830401191D64C35&lt;/guid&gt;&lt;answertext&gt;Item-based collaborative RS&lt;/answertext&gt;&lt;valuetype&gt;0&lt;/valuetype&gt;&lt;/answer&gt;&lt;answer&gt;&lt;guid&gt;EADBE2BA53EF488098B99F99D384D337&lt;/guid&gt;&lt;answertext&gt;Content-based RS&lt;/answertext&gt;&lt;valuetype&gt;0&lt;/valuetype&gt;&lt;/answer&gt;&lt;answer&gt;&lt;guid&gt;528A75712F8D4167A6B7F475FDB043E0&lt;/guid&gt;&lt;answertext&gt;None of the above&lt;/answertext&gt;&lt;valuetype&gt;0&lt;/valuetype&gt;&lt;/answer&gt;&lt;/answers&gt;&lt;/multichoice&gt;&lt;/questions&gt;&lt;/questionlist&gt;"/>
  <p:tag name="LIVECHARTING" val="False"/>
  <p:tag name="CHARTTYPE" val="0"/>
  <p:tag name="CHARTDEFINEDCOLORS" val="3,6,10,45,32,50,13,4,9,55,1"/>
  <p:tag name="HASRESULTS" val="True"/>
  <p:tag name="RESULTS" val="For an item that has not received any ratings, which method can make a prediction?[;crlf;]18[;]21[;]18[;]False[;]0[;][;crlf;]2.8889[;]3[;]0.737[;]0.5432[;crlf;]2[;]0[;]User-based collaborative RS1[;]User-based collaborative RS[;][;crlf;]0[;]0[;]Item-based collaborative RS2[;]Item-based collaborative RS[;][;crlf;]14[;]0[;]Content-based RS3[;]Content-based RS[;][;crlf;]2[;]0[;]None of the above4[;]None of the above[;][;crlf;]"/>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SLIDEGUID" val="B91474D054324326BC9A8F98EEE64E65"/>
  <p:tag name="AUTOOPENPOLL" val="False"/>
  <p:tag name="TYPE" val="MultiChoiceSlide"/>
  <p:tag name="TPSLIDEBULLETSTYLE" val="2"/>
  <p:tag name="TPQUESTIONXML" val="&lt;?xml version=&quot;1.0&quot; encoding=&quot;UTF-8&quot; standalone=&quot;yes&quot;?&gt;&lt;questionlist&gt;&lt;properties&gt;&lt;guid&gt;5C8E536086E94905962B281267AA506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91474D054324326BC9A8F98EEE64E65&lt;/guid&gt;&lt;repollguid&gt;5BE2B964C7214AB986BF31992156CBA6&lt;/repollguid&gt;&lt;sourceid&gt;73F2E65A866C43E29BC72D3DE41BD158&lt;/sourceid&gt;&lt;questiontext&gt;Which of the following techniques do you believe would be most appropriate to identify communities on a social graph?&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9F08F60E2F342129C580BDD168C85C5&lt;/guid&gt;&lt;answertext&gt;Cliques&lt;/answertext&gt;&lt;valuetype&gt;0&lt;/valuetype&gt;&lt;/answer&gt;&lt;answer&gt;&lt;guid&gt;91B30E0BA00B42FFBFCDFC33D007DCC3&lt;/guid&gt;&lt;answertext&gt;Random Walks&lt;/answertext&gt;&lt;valuetype&gt;0&lt;/valuetype&gt;&lt;/answer&gt;&lt;answer&gt;&lt;guid&gt;1F69934899B84CA486F042D92FF887AA&lt;/guid&gt;&lt;answertext&gt;Shortest Paths&lt;/answertext&gt;&lt;valuetype&gt;0&lt;/valuetype&gt;&lt;/answer&gt;&lt;answer&gt;&lt;guid&gt;83ABB6775939415D8ACE5AD8C71098BA&lt;/guid&gt;&lt;answertext&gt;Association rules&lt;/answertext&gt;&lt;valuetype&gt;0&lt;/valuetype&gt;&lt;/answer&gt;&lt;/answers&gt;&lt;/multichoice&gt;&lt;/questions&gt;&lt;/questionlist&gt;"/>
  <p:tag name="LIVECHARTING" val="False"/>
  <p:tag name="CHARTTYPE" val="0"/>
  <p:tag name="CHARTDEFINEDCOLORS" val="3,6,10,45,32,50,13,4,9,55,1"/>
  <p:tag name="HASRESULTS" val="True"/>
  <p:tag name="RESULTS" val="Which of the following techniques do you believe would be most appropriate to identify communities on a social graph?[;crlf;]18[;]22[;]18[;]False[;]0[;][;crlf;]1.5556[;]1[;]0.7617[;]0.5802[;crlf;]11[;]0[;]Cliques1[;]Cliques[;][;crlf;]4[;]0[;]Random Walks2[;]Random Walks[;][;crlf;]3[;]0[;]Shortest Paths3[;]Shortest Paths[;][;crlf;]0[;]0[;]Association rules4[;]Association rules[;][;crlf;]"/>
</p:tagLst>
</file>

<file path=ppt/tags/tag16.xml><?xml version="1.0" encoding="utf-8"?>
<p:tagLst xmlns:a="http://schemas.openxmlformats.org/drawingml/2006/main" xmlns:r="http://schemas.openxmlformats.org/officeDocument/2006/relationships" xmlns:p="http://schemas.openxmlformats.org/presentationml/2006/main">
  <p:tag name="ZEROBASED" val="False"/>
</p:tagLst>
</file>

<file path=ppt/tags/tag17.xml><?xml version="1.0" encoding="utf-8"?>
<p:tagLst xmlns:a="http://schemas.openxmlformats.org/drawingml/2006/main" xmlns:r="http://schemas.openxmlformats.org/officeDocument/2006/relationships" xmlns:p="http://schemas.openxmlformats.org/presentationml/2006/main">
  <p:tag name="SLIDEGUID" val="2BBB3A0D8D634F38A47FE6846E432C55"/>
  <p:tag name="AUTOOPENPOLL" val="False"/>
  <p:tag name="TYPE" val="MultiChoiceSlide"/>
  <p:tag name="TPSLIDEBULLETSTYLE" val="2"/>
  <p:tag name="TPQUESTIONXML" val="&lt;?xml version=&quot;1.0&quot; encoding=&quot;UTF-8&quot; standalone=&quot;yes&quot;?&gt;&lt;questionlist&gt;&lt;properties&gt;&lt;guid&gt;22A2FDF4D7454A25BD4DBC31041E02B0&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BBB3A0D8D634F38A47FE6846E432C55&lt;/guid&gt;&lt;repollguid&gt;F3867A32BC654A769FC731845F8E90ED&lt;/repollguid&gt;&lt;sourceid&gt;1A73EF5E82FF42A9ABA4303CDFFF06EC&lt;/sourceid&gt;&lt;questiontext&gt;Modularity clustering will end up always with a single community at the top level?&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2227C640F5342A2A698C5C837B4E2B5&lt;/guid&gt;&lt;answertext&gt;true&lt;/answertext&gt;&lt;valuetype&gt;0&lt;/valuetype&gt;&lt;/answer&gt;&lt;answer&gt;&lt;guid&gt;F08F0F27BC5A47D39AE8FFAF3B3AF683&lt;/guid&gt;&lt;answertext&gt;Only for dense graphs&lt;/answertext&gt;&lt;valuetype&gt;0&lt;/valuetype&gt;&lt;/answer&gt;&lt;answer&gt;&lt;guid&gt;287AB6075B804BDEA04ED80C9726A764&lt;/guid&gt;&lt;answertext&gt;Only for connected graphs&lt;/answertext&gt;&lt;valuetype&gt;0&lt;/valuetype&gt;&lt;/answer&gt;&lt;answer&gt;&lt;guid&gt;2F46948230EE40268CB31E068D63FF75&lt;/guid&gt;&lt;answertext&gt;never&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a single community at the top level?[;crlf;]20[;]26[;]20[;]False[;]0[;][;crlf;]2.85[;]3[;]0.5723[;]0.3275[;crlf;]1[;]0[;]true1[;]true[;][;crlf;]2[;]0[;]Only for dense graphs2[;]Only for dense graphs[;][;crlf;]16[;]0[;]Only for connected graphs3[;]Only for connected graphs[;][;crlf;]1[;]0[;]never4[;]never[;][;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SLIDEGUID" val="F24B8B52B22D4CA5B614C28AEA01B1D1"/>
  <p:tag name="AUTOOPENPOLL" val="False"/>
  <p:tag name="TYPE" val="MultiChoiceSlide"/>
  <p:tag name="TPSLIDEBULLETSTYLE" val="2"/>
  <p:tag name="TPQUESTIONXML" val="&lt;?xml version=&quot;1.0&quot; encoding=&quot;UTF-8&quot; standalone=&quot;yes&quot;?&gt;&lt;questionlist&gt;&lt;properties&gt;&lt;guid&gt;AB2DF9DBB3EF4FE4BF1F896543FD422E&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24B8B52B22D4CA5B614C28AEA01B1D1&lt;/guid&gt;&lt;repollguid&gt;92D52A15C192470588CCC86EC3ED2563&lt;/repollguid&gt;&lt;sourceid&gt;0FF115FD01EB42C5B6B4DE82EFB732DF&lt;/sourceid&gt;&lt;questiontext&gt;Modularity clustering will end up always with the same community structu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A830CC9DCF4B48AB275431B3A1D6BF&lt;/guid&gt;&lt;answertext&gt;true&lt;/answertext&gt;&lt;valuetype&gt;0&lt;/valuetype&gt;&lt;/answer&gt;&lt;answer&gt;&lt;guid&gt;D31E6C015D7D4B6FAB44F1BFA2A75DB2&lt;/guid&gt;&lt;answertext&gt;Only for connected graphs&lt;/answertext&gt;&lt;valuetype&gt;0&lt;/valuetype&gt;&lt;/answer&gt;&lt;answer&gt;&lt;guid&gt;3F1CAD09AA0A45118291766E932C635E&lt;/guid&gt;&lt;answertext&gt;Only for cliques&lt;/answertext&gt;&lt;valuetype&gt;0&lt;/valuetype&gt;&lt;/answer&gt;&lt;answer&gt;&lt;guid&gt;E9232FFABB784C509E80BD37B8F8BC57&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Modularity clustering will end up always with the same community structure?[;crlf;]19[;]27[;]19[;]False[;]0[;][;crlf;]2.6316[;]3[;]1.2653[;]1.6011[;crlf;]6[;]0[;]true1[;]true[;][;crlf;]2[;]0[;]Only for connected graphs2[;]Only for connected graphs[;][;crlf;]4[;]0[;]Only for cliques3[;]Only for cliques[;][;crlf;]7[;]0[;]false4[;]false[;][;crlf;]"/>
</p:tagLst>
</file>

<file path=ppt/tags/tag2.xml><?xml version="1.0" encoding="utf-8"?>
<p:tagLst xmlns:a="http://schemas.openxmlformats.org/drawingml/2006/main" xmlns:r="http://schemas.openxmlformats.org/officeDocument/2006/relationships" xmlns:p="http://schemas.openxmlformats.org/presentationml/2006/main">
  <p:tag name="SLIDEGUID" val="5FDA1CCA18E64D67931B4186D4D1057C"/>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3B4E0CC68E4BF7AF22CCBBEBAA7366&lt;/guid&gt;&lt;date&gt;4/29/2019 10:10: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FDA1CCA18E64D67931B4186D4D1057C&lt;/guid&gt;&lt;repollguid&gt;07592F34E14D4901B3EC0F516BAAF30B&lt;/repollguid&gt;&lt;sourceid&gt;E0A61D6A3186405EBD97C55EC26FB313&lt;/sourceid&gt;&lt;questiontext&gt;The dimensionality of the feature space depends on the vocabulary siz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56AFCE74C78B4FF9821DAB13013B471B&lt;/guid&gt;&lt;answertext&gt;for none&lt;/answertext&gt;&lt;valuetype&gt;0&lt;/valuetype&gt;&lt;/answer&gt;&lt;answer&gt;&lt;guid&gt;82365AF8E1584087AA1F3B4E349A2617&lt;/guid&gt;&lt;answertext&gt;for kNN&lt;/answertext&gt;&lt;valuetype&gt;0&lt;/valuetype&gt;&lt;/answer&gt;&lt;answer&gt;&lt;guid&gt;F8ABF8309C1E4F20A76E139F004CC21E&lt;/guid&gt;&lt;answertext&gt;for kNN and NB&lt;/answertext&gt;&lt;valuetype&gt;0&lt;/valuetype&gt;&lt;/answer&gt;&lt;answer&gt;&lt;guid&gt;02C3CC3523FB4295ABCED52566A14E48&lt;/guid&gt;&lt;answertext&gt;for kNN, NB and fasttext&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ZEROBASED" val="False"/>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70F781DAABCB4567B1173ABD18FD5D05"/>
  <p:tag name="TPQUESTIONXML" val="&lt;?xml version=&quot;1.0&quot; encoding=&quot;UTF-8&quot; standalone=&quot;yes&quot;?&gt;&lt;questionlist&gt;&lt;properties&gt;&lt;guid&gt;90446A4AA12242F2B902B56995AFE258&lt;/guid&gt;&lt;date&gt;4/29/2019 10:10: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0F781DAABCB4567B1173ABD18FD5D05&lt;/guid&gt;&lt;repollguid&gt;053448A3E8D4494F8C255FD766EA6DB3&lt;/repollguid&gt;&lt;sourceid&gt;F18E2035D5D9472D8A60D6A1162441A7&lt;/sourceid&gt;&lt;questiontext&gt;When computing path counts for node 1 with BFS, the count at 6 is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4C70B5826F4980B1C9F385C328DB5F&lt;/guid&gt;&lt;answertext&gt;1&lt;/answertext&gt;&lt;valuetype&gt;0&lt;/valuetype&gt;&lt;/answer&gt;&lt;answer&gt;&lt;guid&gt;A0D70470C0464418ADBAAC2F5A053C90&lt;/guid&gt;&lt;answertext&gt;2&lt;/answertext&gt;&lt;valuetype&gt;0&lt;/valuetype&gt;&lt;/answer&gt;&lt;answer&gt;&lt;guid&gt;C6BDD0C2AD85423D8AEAEA9A3AFA1AFB&lt;/guid&gt;&lt;answertext&gt;3&lt;/answertext&gt;&lt;valuetype&gt;0&lt;/valuetype&gt;&lt;/answer&gt;&lt;answer&gt;&lt;guid&gt;32073918384346BB9D756BE1AF9958DD&lt;/guid&gt;&lt;answertext&gt;4&lt;/answertext&gt;&lt;valuetype&gt;0&lt;/valuetype&gt;&lt;/answer&gt;&lt;/answers&gt;&lt;/multichoice&gt;&lt;/questions&gt;&lt;/questionlist&gt;"/>
  <p:tag name="LIVECHARTING" val="False"/>
  <p:tag name="CHARTTYPE" val="0"/>
  <p:tag name="CHARTDEFINEDCOLORS" val="3,6,10,45,32,50,13,4,9,55,1"/>
  <p:tag name="HASRESULTS" val="True"/>
  <p:tag name="RESULTS" val="When computing path counts for node 1 with BFS, the count at 6 is …[;crlf;]18[;]28[;]18[;]False[;]0[;][;crlf;]2.0556[;]2[;]1.0787[;]1.1636[;crlf;]8[;]0[;]11[;]1[;][;crlf;]3[;]0[;]22[;]2[;][;crlf;]5[;]0[;]33[;]3[;][;crlf;]2[;]0[;]44[;]4[;][;crlf;]"/>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D34F1CDDB76D4327876F977C1848C86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F4EC3FDCBBF4758A699937ADA095934&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34F1CDDB76D4327876F977C1848C867&lt;/guid&gt;&lt;repollguid&gt;231101118B4E42C388CDDECB928F0ED5&lt;/repollguid&gt;&lt;sourceid&gt;ABA92A8EEA95475EBC468CDE6724DDEB&lt;/sourceid&gt;&lt;questiontext&gt;Given 3 users with rating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B74736AAE2A44EB914BF7C711FE1546&lt;/guid&gt;&lt;answertext&gt;Simcorr(u1,u2)&amp;gt; Simcorr(u1,u3)&lt;/answertext&gt;&lt;valuetype&gt;0&lt;/valuetype&gt;&lt;/answer&gt;&lt;answer&gt;&lt;guid&gt;78F09529D404481CB9A141329AF22240&lt;/guid&gt;&lt;answertext&gt;Simcorr(u1,u2)= Simcorr(u1,u3)&lt;/answertext&gt;&lt;valuetype&gt;0&lt;/valuetype&gt;&lt;/answer&gt;&lt;answer&gt;&lt;guid&gt;7DC49F68B48549D8B423AD5C8302F3AD&lt;/guid&gt;&lt;answertext&gt;Simcorr(u1,u2)&amp;lt; Simcorr(u1,u3)&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SLIDEGUID" val="1939A73CD2ED4EF8B998199E6623F863"/>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D2899C5EC9A54EB589302240467700ED&lt;/guid&gt;&lt;date&gt;4/29/2019 10:10:1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939A73CD2ED4EF8B998199E6623F863&lt;/guid&gt;&lt;repollguid&gt;BB0D2AAF7173427A9FDF9B3D400687A1&lt;/repollguid&gt;&lt;sourceid&gt;9AD1475B82664135AEAE45495C61C0C7&lt;/sourceid&gt;&lt;questiontext&gt;Item-based collaborative filtering addresses better the cold-start problem becau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2FDC4F9155D44599EDD11EFD5DE1F90&lt;/guid&gt;&lt;answertext&gt;usually there are fewer items than users&lt;/answertext&gt;&lt;valuetype&gt;0&lt;/valuetype&gt;&lt;/answer&gt;&lt;answer&gt;&lt;guid&gt;28ACC39547C34974AD6778219A9A3241&lt;/guid&gt;&lt;answertext&gt;it uses ratings from items with similar content&lt;/answertext&gt;&lt;valuetype&gt;0&lt;/valuetype&gt;&lt;/answer&gt;&lt;answer&gt;&lt;guid&gt;A2DC0BA8611347C8877274F127B59729&lt;/guid&gt;&lt;answertext&gt;item similarities can be pre-computed&lt;/answertext&gt;&lt;valuetype&gt;0&lt;/valuetype&gt;&lt;/answer&gt;&lt;answer&gt;&lt;guid&gt;5B771BAADECA40C3990137558CEC1789&lt;/guid&gt;&lt;answertext&gt;none of the above&lt;/answertext&gt;&lt;valuetype&gt;0&lt;/valuetype&gt;&lt;/answer&gt;&lt;/answers&gt;&lt;/multichoice&gt;&lt;/questions&gt;&lt;/questionlist&gt;"/>
  <p:tag name="LIVECHARTING" val="False"/>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part0 Basics</Template>
  <TotalTime>24888</TotalTime>
  <Words>11296</Words>
  <Application>Microsoft Macintosh PowerPoint</Application>
  <PresentationFormat>On-screen Show (4:3)</PresentationFormat>
  <Paragraphs>1161</Paragraphs>
  <Slides>87</Slides>
  <Notes>71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0" baseType="lpstr">
      <vt:lpstr>ＭＳ Ｐゴシック</vt:lpstr>
      <vt:lpstr>ＭＳ Ｐゴシック</vt:lpstr>
      <vt:lpstr>Arial</vt:lpstr>
      <vt:lpstr>Calibri</vt:lpstr>
      <vt:lpstr>Cambria Math</vt:lpstr>
      <vt:lpstr>Comic Sans MS</vt:lpstr>
      <vt:lpstr>Cooper Black</vt:lpstr>
      <vt:lpstr>Helvetica</vt:lpstr>
      <vt:lpstr>Tempus Sans ITC</vt:lpstr>
      <vt:lpstr>Times</vt:lpstr>
      <vt:lpstr>Verdana</vt:lpstr>
      <vt:lpstr>part1 XML</vt:lpstr>
      <vt:lpstr>Equation</vt:lpstr>
      <vt:lpstr>6. Document Classification</vt:lpstr>
      <vt:lpstr>Document Classification</vt:lpstr>
      <vt:lpstr>Document Classifiers</vt:lpstr>
      <vt:lpstr>Example</vt:lpstr>
      <vt:lpstr>Challenge in Document Classification</vt:lpstr>
      <vt:lpstr>Simple Method: k-Nearest-Neighbors (kNN)</vt:lpstr>
      <vt:lpstr>Naïve Bayes Classifier</vt:lpstr>
      <vt:lpstr>Naïve Bayes Classifier Method</vt:lpstr>
      <vt:lpstr>Classification Using Word Embeddings</vt:lpstr>
      <vt:lpstr>Classification Using Word Embeddings</vt:lpstr>
      <vt:lpstr>Fasttext</vt:lpstr>
      <vt:lpstr>Document Classification: Summary</vt:lpstr>
      <vt:lpstr>For which document classifier the training cost is low and testing is expensive?</vt:lpstr>
      <vt:lpstr>7. Recommender systems</vt:lpstr>
      <vt:lpstr>Application Areas</vt:lpstr>
      <vt:lpstr>Definition: Recommender System</vt:lpstr>
      <vt:lpstr>Collaborative Recommender System</vt:lpstr>
      <vt:lpstr>Content-based Recommender System</vt:lpstr>
      <vt:lpstr>Collaborative Filtering</vt:lpstr>
      <vt:lpstr>User-based Collaborative Filtering</vt:lpstr>
      <vt:lpstr>User-based Collaborative Filtering illustrated</vt:lpstr>
      <vt:lpstr>Similarity Between Users</vt:lpstr>
      <vt:lpstr>Example</vt:lpstr>
      <vt:lpstr>Aggregate the Ratings</vt:lpstr>
      <vt:lpstr>Example</vt:lpstr>
      <vt:lpstr>User-based Collaborative Filtering</vt:lpstr>
      <vt:lpstr>Item-based Collaborative Filtering</vt:lpstr>
      <vt:lpstr>Item-based Collaborative Filtering illustrated</vt:lpstr>
      <vt:lpstr>Similarity Between Items</vt:lpstr>
      <vt:lpstr>Aggregate the Ratings</vt:lpstr>
      <vt:lpstr>Example</vt:lpstr>
      <vt:lpstr>Item-based Collaborative Filtering</vt:lpstr>
      <vt:lpstr>Given 3 users with ratings…</vt:lpstr>
      <vt:lpstr>Item-based collaborative filtering addresses better the cold-start problem because …</vt:lpstr>
      <vt:lpstr>Content-based Recommendation</vt:lpstr>
      <vt:lpstr>Content-based Recommendation</vt:lpstr>
      <vt:lpstr>Content-based Recommendation</vt:lpstr>
      <vt:lpstr>Similarity between Items</vt:lpstr>
      <vt:lpstr>Making Predictions</vt:lpstr>
      <vt:lpstr>Content-based Recommendation</vt:lpstr>
      <vt:lpstr>For a user that has not done any ratings, which method can make a prediction?</vt:lpstr>
      <vt:lpstr>For an item that has not received any ratings, which method can make a prediction?</vt:lpstr>
      <vt:lpstr>Advanced Methods: Matrix Factorization</vt:lpstr>
      <vt:lpstr>Derive Latent Factors</vt:lpstr>
      <vt:lpstr>Approximation Error</vt:lpstr>
      <vt:lpstr>Stochastic Gradient Descent</vt:lpstr>
      <vt:lpstr>Regularization</vt:lpstr>
      <vt:lpstr>8. Mining Social Graphs</vt:lpstr>
      <vt:lpstr>Mining Graphs</vt:lpstr>
      <vt:lpstr>Graphs and Clustering</vt:lpstr>
      <vt:lpstr>Social Network Analysis</vt:lpstr>
      <vt:lpstr>Use of Community Structures</vt:lpstr>
      <vt:lpstr>Use of Community Structures: Social Science</vt:lpstr>
      <vt:lpstr>Which of the following graph analysis techniques do you believe would be most appropriate to identify communities on a social graph?</vt:lpstr>
      <vt:lpstr>Task: Find Densely Linked Clusters</vt:lpstr>
      <vt:lpstr>Types of Community Detection Algorithms</vt:lpstr>
      <vt:lpstr>Louvain Modularity Algorithm</vt:lpstr>
      <vt:lpstr>Measuring Community Quality</vt:lpstr>
      <vt:lpstr>Expected Number of Edges</vt:lpstr>
      <vt:lpstr>Modularity</vt:lpstr>
      <vt:lpstr>Locally Optimizing Communities</vt:lpstr>
      <vt:lpstr>Example</vt:lpstr>
      <vt:lpstr>Example: Processing Node 1</vt:lpstr>
      <vt:lpstr>Example: Processing Nodes 2 and 3</vt:lpstr>
      <vt:lpstr>Example: Processing Nodes 4, 5 and 6</vt:lpstr>
      <vt:lpstr>Example: Merging Nodes</vt:lpstr>
      <vt:lpstr>Modularity clustering will end up always with a single community at the top level?</vt:lpstr>
      <vt:lpstr>Modularity clustering will end up always with the same community structure?</vt:lpstr>
      <vt:lpstr>Modularity to Evaluate Community Quality</vt:lpstr>
      <vt:lpstr>Louvain Modularity - Discussion</vt:lpstr>
      <vt:lpstr>Girvan-Newman Algorithm</vt:lpstr>
      <vt:lpstr>Edge Betweenness</vt:lpstr>
      <vt:lpstr>Example</vt:lpstr>
      <vt:lpstr>Underlying Intuition</vt:lpstr>
      <vt:lpstr>Example</vt:lpstr>
      <vt:lpstr>Girvan-Newman: Sample Results</vt:lpstr>
      <vt:lpstr>Girvan-Newman: Sample Results</vt:lpstr>
      <vt:lpstr>Computing Betweenness - BFS</vt:lpstr>
      <vt:lpstr>Computing Betweenness – Path Counting</vt:lpstr>
      <vt:lpstr>Computing Betweenness – Edge Flow</vt:lpstr>
      <vt:lpstr>Computing Edge Flow</vt:lpstr>
      <vt:lpstr>Algorithm for Computing Betweenness</vt:lpstr>
      <vt:lpstr>σ_xy (v) of edge 3-4 is …</vt:lpstr>
      <vt:lpstr>When computing path counts for node 1 with BFS, the count at 6 is …</vt:lpstr>
      <vt:lpstr>Girvan-Newman Discussion</vt:lpstr>
      <vt:lpstr>References</vt:lpstr>
      <vt:lpstr>References</vt:lpstr>
    </vt:vector>
  </TitlesOfParts>
  <Company>EPFL I&amp;C - LSIR</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aberer</dc:creator>
  <cp:lastModifiedBy>Karl Aberer</cp:lastModifiedBy>
  <cp:revision>1650</cp:revision>
  <cp:lastPrinted>2011-09-19T16:41:49Z</cp:lastPrinted>
  <dcterms:created xsi:type="dcterms:W3CDTF">2002-10-01T12:44:42Z</dcterms:created>
  <dcterms:modified xsi:type="dcterms:W3CDTF">2020-11-20T09:34:27Z</dcterms:modified>
</cp:coreProperties>
</file>